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35" r:id="rId3"/>
    <p:sldId id="340" r:id="rId4"/>
    <p:sldId id="286" r:id="rId5"/>
    <p:sldId id="291" r:id="rId6"/>
    <p:sldId id="341" r:id="rId7"/>
    <p:sldId id="339" r:id="rId8"/>
    <p:sldId id="297" r:id="rId9"/>
    <p:sldId id="334" r:id="rId10"/>
    <p:sldId id="306" r:id="rId11"/>
    <p:sldId id="308" r:id="rId12"/>
    <p:sldId id="309" r:id="rId13"/>
  </p:sldIdLst>
  <p:sldSz cx="11052175" cy="6227763"/>
  <p:notesSz cx="6858000" cy="9144000"/>
  <p:defaultTextStyle>
    <a:defPPr>
      <a:defRPr lang="de-DE"/>
    </a:defPPr>
    <a:lvl1pPr marL="0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1pPr>
    <a:lvl2pPr marL="414680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2pPr>
    <a:lvl3pPr marL="829361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3pPr>
    <a:lvl4pPr marL="1244041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4pPr>
    <a:lvl5pPr marL="1658722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5pPr>
    <a:lvl6pPr marL="2073402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6pPr>
    <a:lvl7pPr marL="2488082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7pPr>
    <a:lvl8pPr marL="2902763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8pPr>
    <a:lvl9pPr marL="3317443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16" userDrawn="1">
          <p15:clr>
            <a:srgbClr val="A4A3A4"/>
          </p15:clr>
        </p15:guide>
        <p15:guide id="2" pos="34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8F9"/>
    <a:srgbClr val="E4F2F3"/>
    <a:srgbClr val="B0C374"/>
    <a:srgbClr val="7B9C18"/>
    <a:srgbClr val="D82F2F"/>
    <a:srgbClr val="E78282"/>
    <a:srgbClr val="A3A3A3"/>
    <a:srgbClr val="B40000"/>
    <a:srgbClr val="BADEE1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2" autoAdjust="0"/>
    <p:restoredTop sz="96242" autoAdjust="0"/>
  </p:normalViewPr>
  <p:slideViewPr>
    <p:cSldViewPr snapToGrid="0">
      <p:cViewPr varScale="1">
        <p:scale>
          <a:sx n="74" d="100"/>
          <a:sy n="74" d="100"/>
        </p:scale>
        <p:origin x="800" y="60"/>
      </p:cViewPr>
      <p:guideLst>
        <p:guide orient="horz" pos="1916"/>
        <p:guide pos="34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jew. Kenner</c:v>
                </c:pt>
              </c:strCache>
            </c:strRef>
          </c:tx>
          <c:spPr>
            <a:ln>
              <a:solidFill>
                <a:srgbClr val="DDDDDD"/>
              </a:solidFill>
            </a:ln>
          </c:spPr>
          <c:explosion val="1"/>
          <c:dPt>
            <c:idx val="0"/>
            <c:bubble3D val="0"/>
            <c:spPr>
              <a:solidFill>
                <a:srgbClr val="D82F2F"/>
              </a:solidFill>
              <a:ln>
                <a:solidFill>
                  <a:srgbClr val="DDDDD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DF7-4B24-85B6-3B7AC90E0010}"/>
              </c:ext>
            </c:extLst>
          </c:dPt>
          <c:dPt>
            <c:idx val="1"/>
            <c:bubble3D val="0"/>
            <c:spPr>
              <a:solidFill>
                <a:srgbClr val="A3A3A3"/>
              </a:solidFill>
              <a:ln>
                <a:solidFill>
                  <a:srgbClr val="DDDDD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DF7-4B24-85B6-3B7AC90E0010}"/>
              </c:ext>
            </c:extLst>
          </c:dPt>
          <c:dPt>
            <c:idx val="2"/>
            <c:bubble3D val="0"/>
            <c:spPr>
              <a:solidFill>
                <a:srgbClr val="7B9C18"/>
              </a:solidFill>
              <a:ln>
                <a:solidFill>
                  <a:srgbClr val="DDDDD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DF7-4B24-85B6-3B7AC90E0010}"/>
              </c:ext>
            </c:extLst>
          </c:dPt>
          <c:dPt>
            <c:idx val="3"/>
            <c:bubble3D val="0"/>
            <c:spPr>
              <a:solidFill>
                <a:srgbClr val="E78282"/>
              </a:solidFill>
              <a:ln>
                <a:solidFill>
                  <a:srgbClr val="DDDDD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DF7-4B24-85B6-3B7AC90E0010}"/>
              </c:ext>
            </c:extLst>
          </c:dPt>
          <c:dPt>
            <c:idx val="4"/>
            <c:bubble3D val="0"/>
            <c:spPr>
              <a:solidFill>
                <a:srgbClr val="D82F2F"/>
              </a:solidFill>
              <a:ln>
                <a:solidFill>
                  <a:srgbClr val="DDDDD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ADF7-4B24-85B6-3B7AC90E00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4"/>
                <c:pt idx="0">
                  <c:v>Note 1</c:v>
                </c:pt>
                <c:pt idx="1">
                  <c:v>Note 2</c:v>
                </c:pt>
                <c:pt idx="2">
                  <c:v>Note 3 </c:v>
                </c:pt>
                <c:pt idx="3">
                  <c:v>Note 4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18</c:v>
                </c:pt>
                <c:pt idx="1">
                  <c:v>56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DF7-4B24-85B6-3B7AC90E0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jew. Kenner</c:v>
                </c:pt>
              </c:strCache>
            </c:strRef>
          </c:tx>
          <c:spPr>
            <a:ln>
              <a:solidFill>
                <a:srgbClr val="DDDDDD"/>
              </a:solidFill>
            </a:ln>
          </c:spPr>
          <c:explosion val="1"/>
          <c:dPt>
            <c:idx val="0"/>
            <c:bubble3D val="0"/>
            <c:spPr>
              <a:solidFill>
                <a:srgbClr val="D82F2F"/>
              </a:solidFill>
              <a:ln>
                <a:solidFill>
                  <a:srgbClr val="DDDDD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3E9-4123-A0CE-E593A51AF4EA}"/>
              </c:ext>
            </c:extLst>
          </c:dPt>
          <c:dPt>
            <c:idx val="1"/>
            <c:bubble3D val="0"/>
            <c:spPr>
              <a:solidFill>
                <a:srgbClr val="A3A3A3"/>
              </a:solidFill>
              <a:ln>
                <a:solidFill>
                  <a:srgbClr val="DDDDD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3E9-4123-A0CE-E593A51AF4EA}"/>
              </c:ext>
            </c:extLst>
          </c:dPt>
          <c:dPt>
            <c:idx val="2"/>
            <c:bubble3D val="0"/>
            <c:spPr>
              <a:solidFill>
                <a:srgbClr val="7B9C18"/>
              </a:solidFill>
              <a:ln>
                <a:solidFill>
                  <a:srgbClr val="DDDDD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3E9-4123-A0CE-E593A51AF4EA}"/>
              </c:ext>
            </c:extLst>
          </c:dPt>
          <c:dPt>
            <c:idx val="3"/>
            <c:bubble3D val="0"/>
            <c:spPr>
              <a:solidFill>
                <a:srgbClr val="E78282"/>
              </a:solidFill>
              <a:ln>
                <a:solidFill>
                  <a:srgbClr val="DDDDD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3E9-4123-A0CE-E593A51AF4EA}"/>
              </c:ext>
            </c:extLst>
          </c:dPt>
          <c:dPt>
            <c:idx val="4"/>
            <c:bubble3D val="0"/>
            <c:spPr>
              <a:solidFill>
                <a:srgbClr val="D82F2F"/>
              </a:solidFill>
              <a:ln>
                <a:solidFill>
                  <a:srgbClr val="DDDDD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3E9-4123-A0CE-E593A51AF4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4"/>
                <c:pt idx="0">
                  <c:v>Note 1</c:v>
                </c:pt>
                <c:pt idx="1">
                  <c:v>Note 2</c:v>
                </c:pt>
                <c:pt idx="2">
                  <c:v>Note 3 </c:v>
                </c:pt>
                <c:pt idx="3">
                  <c:v>Note 4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48</c:v>
                </c:pt>
                <c:pt idx="1">
                  <c:v>43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3E9-4123-A0CE-E593A51AF4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B18D2-8918-4E8A-A627-9D60DAFD2A9E}" type="datetimeFigureOut">
              <a:rPr lang="de-AT" smtClean="0"/>
              <a:t>17.03.2023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90563" y="1143000"/>
            <a:ext cx="5476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F6546-C763-48B7-AA6F-11E37B68795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829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1pPr>
    <a:lvl2pPr marL="414680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2pPr>
    <a:lvl3pPr marL="829361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3pPr>
    <a:lvl4pPr marL="1244041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4pPr>
    <a:lvl5pPr marL="1658722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5pPr>
    <a:lvl6pPr marL="2073402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6pPr>
    <a:lvl7pPr marL="2488082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7pPr>
    <a:lvl8pPr marL="2902763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8pPr>
    <a:lvl9pPr marL="3317443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1"/>
          <p:cNvSpPr>
            <a:spLocks noGrp="1"/>
          </p:cNvSpPr>
          <p:nvPr>
            <p:ph type="pic" sz="quarter" idx="12"/>
          </p:nvPr>
        </p:nvSpPr>
        <p:spPr>
          <a:xfrm>
            <a:off x="4669902" y="1152525"/>
            <a:ext cx="6372000" cy="442753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AT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959074" y="1596306"/>
            <a:ext cx="5074051" cy="1099248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ts val="4320"/>
              </a:lnSpc>
              <a:spcBef>
                <a:spcPts val="0"/>
              </a:spcBef>
              <a:buFontTx/>
              <a:buNone/>
              <a:defRPr sz="3600">
                <a:solidFill>
                  <a:srgbClr val="333333"/>
                </a:solidFill>
                <a:latin typeface="+mj-lt"/>
              </a:defRPr>
            </a:lvl1pPr>
            <a:lvl2pPr marL="414452" indent="0">
              <a:buFontTx/>
              <a:buNone/>
              <a:defRPr sz="3600">
                <a:latin typeface="+mj-lt"/>
              </a:defRPr>
            </a:lvl2pPr>
            <a:lvl3pPr marL="828904" indent="0">
              <a:buFontTx/>
              <a:buNone/>
              <a:defRPr sz="3600">
                <a:latin typeface="+mj-lt"/>
              </a:defRPr>
            </a:lvl3pPr>
            <a:lvl4pPr marL="1243355" indent="0">
              <a:buFontTx/>
              <a:buNone/>
              <a:defRPr sz="3600">
                <a:latin typeface="+mj-lt"/>
              </a:defRPr>
            </a:lvl4pPr>
            <a:lvl5pPr marL="1657807" indent="0">
              <a:buFontTx/>
              <a:buNone/>
              <a:defRPr sz="3600">
                <a:latin typeface="+mj-lt"/>
              </a:defRPr>
            </a:lvl5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26" name="Textplatzhalter 24"/>
          <p:cNvSpPr>
            <a:spLocks noGrp="1"/>
          </p:cNvSpPr>
          <p:nvPr>
            <p:ph type="body" sz="quarter" idx="13"/>
          </p:nvPr>
        </p:nvSpPr>
        <p:spPr>
          <a:xfrm>
            <a:off x="959074" y="2923060"/>
            <a:ext cx="4235450" cy="941388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ts val="1920"/>
              </a:lnSpc>
              <a:spcBef>
                <a:spcPts val="0"/>
              </a:spcBef>
              <a:buFontTx/>
              <a:buNone/>
              <a:defRPr sz="1600" b="1">
                <a:solidFill>
                  <a:srgbClr val="333333"/>
                </a:solidFill>
                <a:latin typeface="+mn-lt"/>
              </a:defRPr>
            </a:lvl1pPr>
            <a:lvl2pPr marL="414452" indent="0">
              <a:buFontTx/>
              <a:buNone/>
              <a:defRPr b="1">
                <a:latin typeface="+mn-lt"/>
              </a:defRPr>
            </a:lvl2pPr>
            <a:lvl3pPr marL="828904" indent="0">
              <a:buFontTx/>
              <a:buNone/>
              <a:defRPr b="1">
                <a:latin typeface="+mn-lt"/>
              </a:defRPr>
            </a:lvl3pPr>
            <a:lvl4pPr marL="1243355" indent="0">
              <a:buFontTx/>
              <a:buNone/>
              <a:defRPr b="1">
                <a:latin typeface="+mn-lt"/>
              </a:defRPr>
            </a:lvl4pPr>
            <a:lvl5pPr marL="1657807" indent="0">
              <a:buFontTx/>
              <a:buNone/>
              <a:defRPr b="1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27" name="Rechteck 26"/>
          <p:cNvSpPr/>
          <p:nvPr userDrawn="1"/>
        </p:nvSpPr>
        <p:spPr>
          <a:xfrm>
            <a:off x="462224" y="5730734"/>
            <a:ext cx="5114611" cy="261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extplatzhalt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959074" y="5402817"/>
            <a:ext cx="2790825" cy="282575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lang="de-DE" sz="700" kern="1200" dirty="0" smtClean="0">
                <a:solidFill>
                  <a:srgbClr val="33333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Eine Analyse des MARKET </a:t>
            </a:r>
            <a:r>
              <a:rPr lang="de-DE" dirty="0" err="1"/>
              <a:t>marktforschungsinstituts</a:t>
            </a:r>
            <a:r>
              <a:rPr lang="de-DE" dirty="0"/>
              <a:t> für die </a:t>
            </a:r>
            <a:r>
              <a:rPr lang="de-DE" dirty="0" err="1"/>
              <a:t>xxxxxxx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180A8B-51FB-4DB1-8751-F0417FC76A0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4" y="4772333"/>
            <a:ext cx="2659226" cy="630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9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61" userDrawn="1">
          <p15:clr>
            <a:srgbClr val="FBAE40"/>
          </p15:clr>
        </p15:guide>
        <p15:guide id="2" pos="34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3zeilige Frage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5253586"/>
            <a:ext cx="11052000" cy="432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AT"/>
          </a:p>
        </p:txBody>
      </p:sp>
      <p:sp>
        <p:nvSpPr>
          <p:cNvPr id="10" name="Textfeld 9"/>
          <p:cNvSpPr txBox="1"/>
          <p:nvPr userDrawn="1"/>
        </p:nvSpPr>
        <p:spPr>
          <a:xfrm>
            <a:off x="949347" y="5294360"/>
            <a:ext cx="363241" cy="161583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r>
              <a:rPr lang="de-DE" sz="750" b="1" dirty="0">
                <a:solidFill>
                  <a:srgbClr val="333333"/>
                </a:solidFill>
              </a:rPr>
              <a:t>Frage:</a:t>
            </a:r>
            <a:endParaRPr lang="de-AT" sz="750" b="1" dirty="0">
              <a:solidFill>
                <a:srgbClr val="333333"/>
              </a:solidFill>
            </a:endParaRPr>
          </a:p>
        </p:txBody>
      </p:sp>
      <p:sp>
        <p:nvSpPr>
          <p:cNvPr id="19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1557891" y="5294842"/>
            <a:ext cx="8720137" cy="360000"/>
          </a:xfrm>
          <a:prstGeom prst="rect">
            <a:avLst/>
          </a:prstGeom>
        </p:spPr>
        <p:txBody>
          <a:bodyPr lIns="0" tIns="0"/>
          <a:lstStyle>
            <a:lvl1pPr marL="0" marR="0" indent="0" algn="l" defTabSz="828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75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22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957328" y="473889"/>
            <a:ext cx="7704000" cy="366712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ts val="2530"/>
              </a:lnSpc>
              <a:spcBef>
                <a:spcPts val="0"/>
              </a:spcBef>
              <a:buFontTx/>
              <a:buNone/>
              <a:defRPr lang="de-AT" sz="2300" kern="1200" dirty="0">
                <a:solidFill>
                  <a:srgbClr val="333333"/>
                </a:solidFill>
                <a:latin typeface="Lato Black" panose="020F0A0202020403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25" name="Textplatzhalter 23"/>
          <p:cNvSpPr>
            <a:spLocks noGrp="1"/>
          </p:cNvSpPr>
          <p:nvPr>
            <p:ph type="body" sz="quarter" idx="12"/>
          </p:nvPr>
        </p:nvSpPr>
        <p:spPr>
          <a:xfrm>
            <a:off x="957328" y="816704"/>
            <a:ext cx="7704000" cy="216000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lang="de-DE" sz="125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954000" y="1094086"/>
            <a:ext cx="9324000" cy="288000"/>
          </a:xfrm>
          <a:prstGeom prst="rect">
            <a:avLst/>
          </a:prstGeom>
          <a:noFill/>
          <a:ln w="9525">
            <a:solidFill>
              <a:srgbClr val="1C9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1" y="1171368"/>
            <a:ext cx="144000" cy="144000"/>
          </a:xfrm>
          <a:prstGeom prst="rect">
            <a:avLst/>
          </a:prstGeom>
        </p:spPr>
      </p:pic>
      <p:sp>
        <p:nvSpPr>
          <p:cNvPr id="13" name="Textplatzhalter 28"/>
          <p:cNvSpPr>
            <a:spLocks noGrp="1"/>
          </p:cNvSpPr>
          <p:nvPr>
            <p:ph type="body" sz="quarter" idx="13"/>
          </p:nvPr>
        </p:nvSpPr>
        <p:spPr>
          <a:xfrm>
            <a:off x="1204728" y="1103005"/>
            <a:ext cx="9072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de-DE" sz="900" b="1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900" b="1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900" b="1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900" b="1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>
              <a:defRPr lang="de-AT" sz="900" b="1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28408DAE-52E5-48EF-8E14-3402AA94C0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53399" y="5808753"/>
            <a:ext cx="2253383" cy="2147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de-DE" sz="800" kern="1200" cap="all" spc="100" baseline="0" dirty="0" smtClean="0">
                <a:solidFill>
                  <a:srgbClr val="33333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17">
            <a:extLst>
              <a:ext uri="{FF2B5EF4-FFF2-40B4-BE49-F238E27FC236}">
                <a16:creationId xmlns:a16="http://schemas.microsoft.com/office/drawing/2014/main" id="{DA1C3861-8BF8-4565-BDF4-6AEAE7BEC5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0742" y="5799345"/>
            <a:ext cx="3600000" cy="209279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marR="0" indent="0" algn="l" defTabSz="828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75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1561636" y="5846953"/>
            <a:ext cx="1594988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750" b="0" kern="12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Ergebnisse in Prozent – </a:t>
            </a:r>
            <a:r>
              <a:rPr lang="de-AT" sz="750" b="0" kern="1200" dirty="0">
                <a:solidFill>
                  <a:srgbClr val="333333"/>
                </a:solidFill>
                <a:latin typeface="+mj-lt"/>
                <a:ea typeface="+mn-ea"/>
                <a:cs typeface="+mn-cs"/>
              </a:rPr>
              <a:t>F1144/Basis: </a:t>
            </a:r>
          </a:p>
        </p:txBody>
      </p:sp>
    </p:spTree>
    <p:extLst>
      <p:ext uri="{BB962C8B-B14F-4D97-AF65-F5344CB8AC3E}">
        <p14:creationId xmlns:p14="http://schemas.microsoft.com/office/powerpoint/2010/main" val="239881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HNE Frage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957328" y="473889"/>
            <a:ext cx="7704000" cy="366712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ts val="2530"/>
              </a:lnSpc>
              <a:spcBef>
                <a:spcPts val="0"/>
              </a:spcBef>
              <a:buFontTx/>
              <a:buNone/>
              <a:defRPr lang="de-AT" sz="2300" kern="1200" dirty="0">
                <a:solidFill>
                  <a:srgbClr val="333333"/>
                </a:solidFill>
                <a:latin typeface="Lato Black" panose="020F0A0202020403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25" name="Textplatzhalter 23"/>
          <p:cNvSpPr>
            <a:spLocks noGrp="1"/>
          </p:cNvSpPr>
          <p:nvPr>
            <p:ph type="body" sz="quarter" idx="12"/>
          </p:nvPr>
        </p:nvSpPr>
        <p:spPr>
          <a:xfrm>
            <a:off x="957328" y="816704"/>
            <a:ext cx="7704000" cy="216000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lang="de-DE" sz="125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954000" y="1094086"/>
            <a:ext cx="9324000" cy="288000"/>
          </a:xfrm>
          <a:prstGeom prst="rect">
            <a:avLst/>
          </a:prstGeom>
          <a:noFill/>
          <a:ln w="9525">
            <a:solidFill>
              <a:srgbClr val="1C9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1" y="1171368"/>
            <a:ext cx="144000" cy="144000"/>
          </a:xfrm>
          <a:prstGeom prst="rect">
            <a:avLst/>
          </a:prstGeom>
        </p:spPr>
      </p:pic>
      <p:sp>
        <p:nvSpPr>
          <p:cNvPr id="13" name="Textplatzhalter 28"/>
          <p:cNvSpPr>
            <a:spLocks noGrp="1"/>
          </p:cNvSpPr>
          <p:nvPr>
            <p:ph type="body" sz="quarter" idx="13"/>
          </p:nvPr>
        </p:nvSpPr>
        <p:spPr>
          <a:xfrm>
            <a:off x="1204728" y="1103005"/>
            <a:ext cx="9072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de-DE" sz="900" b="1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900" b="1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900" b="1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900" b="1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>
              <a:defRPr lang="de-AT" sz="900" b="1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28408DAE-52E5-48EF-8E14-3402AA94C0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53399" y="5808753"/>
            <a:ext cx="2253383" cy="2147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de-DE" sz="800" kern="1200" cap="all" spc="100" baseline="0" dirty="0" smtClean="0">
                <a:solidFill>
                  <a:srgbClr val="33333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7">
            <a:extLst>
              <a:ext uri="{FF2B5EF4-FFF2-40B4-BE49-F238E27FC236}">
                <a16:creationId xmlns:a16="http://schemas.microsoft.com/office/drawing/2014/main" id="{DA1C3861-8BF8-4565-BDF4-6AEAE7BEC5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0742" y="5799345"/>
            <a:ext cx="3600000" cy="209279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marR="0" indent="0" algn="l" defTabSz="828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75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561636" y="5846953"/>
            <a:ext cx="1594988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750" b="0" kern="12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Ergebnisse in Prozent – </a:t>
            </a:r>
            <a:r>
              <a:rPr lang="de-AT" sz="750" b="0" kern="1200" dirty="0">
                <a:solidFill>
                  <a:srgbClr val="333333"/>
                </a:solidFill>
                <a:latin typeface="+mj-lt"/>
                <a:ea typeface="+mn-ea"/>
                <a:cs typeface="+mn-cs"/>
              </a:rPr>
              <a:t>F1144/Basis: </a:t>
            </a:r>
          </a:p>
        </p:txBody>
      </p:sp>
    </p:spTree>
    <p:extLst>
      <p:ext uri="{BB962C8B-B14F-4D97-AF65-F5344CB8AC3E}">
        <p14:creationId xmlns:p14="http://schemas.microsoft.com/office/powerpoint/2010/main" val="1337340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 userDrawn="1"/>
        </p:nvSpPr>
        <p:spPr>
          <a:xfrm>
            <a:off x="954000" y="3314802"/>
            <a:ext cx="4572000" cy="1782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Rechteck 19"/>
          <p:cNvSpPr/>
          <p:nvPr userDrawn="1"/>
        </p:nvSpPr>
        <p:spPr>
          <a:xfrm>
            <a:off x="954000" y="1329670"/>
            <a:ext cx="4572000" cy="1782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extfeld 4"/>
          <p:cNvSpPr txBox="1"/>
          <p:nvPr userDrawn="1"/>
        </p:nvSpPr>
        <p:spPr>
          <a:xfrm>
            <a:off x="8561020" y="5793707"/>
            <a:ext cx="1716175" cy="169277"/>
          </a:xfrm>
          <a:prstGeom prst="rect">
            <a:avLst/>
          </a:prstGeom>
          <a:noFill/>
        </p:spPr>
        <p:txBody>
          <a:bodyPr wrap="none" rIns="0" bIns="0" rtlCol="0">
            <a:spAutoFit/>
          </a:bodyPr>
          <a:lstStyle/>
          <a:p>
            <a:pPr algn="r"/>
            <a:r>
              <a:rPr lang="de-DE" sz="800" spc="150" dirty="0">
                <a:solidFill>
                  <a:srgbClr val="333333"/>
                </a:solidFill>
                <a:latin typeface="Lato" panose="020F0502020204030203" pitchFamily="34" charset="0"/>
              </a:rPr>
              <a:t>MANAGEMENT SUMMARY</a:t>
            </a:r>
            <a:endParaRPr lang="de-AT" sz="800" spc="15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5724618" y="1329670"/>
            <a:ext cx="5328000" cy="3924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957328" y="473889"/>
            <a:ext cx="7704000" cy="366712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ts val="2530"/>
              </a:lnSpc>
              <a:spcBef>
                <a:spcPts val="0"/>
              </a:spcBef>
              <a:buFontTx/>
              <a:buNone/>
              <a:defRPr lang="de-AT" sz="2300" kern="1200" dirty="0">
                <a:solidFill>
                  <a:srgbClr val="333333"/>
                </a:solidFill>
                <a:latin typeface="Lato Black" panose="020F0A0202020403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12" name="Textplatzhalter 23"/>
          <p:cNvSpPr>
            <a:spLocks noGrp="1"/>
          </p:cNvSpPr>
          <p:nvPr>
            <p:ph type="body" sz="quarter" idx="12"/>
          </p:nvPr>
        </p:nvSpPr>
        <p:spPr>
          <a:xfrm>
            <a:off x="957328" y="816704"/>
            <a:ext cx="7704000" cy="216000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lang="de-DE" sz="125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19" name="Textplatzhalter 17"/>
          <p:cNvSpPr>
            <a:spLocks noGrp="1"/>
          </p:cNvSpPr>
          <p:nvPr>
            <p:ph type="body" sz="quarter" idx="16"/>
          </p:nvPr>
        </p:nvSpPr>
        <p:spPr>
          <a:xfrm>
            <a:off x="956206" y="1394811"/>
            <a:ext cx="4572000" cy="3922713"/>
          </a:xfrm>
          <a:prstGeom prst="rect">
            <a:avLst/>
          </a:prstGeom>
        </p:spPr>
        <p:txBody>
          <a:bodyPr/>
          <a:lstStyle>
            <a:lvl1pPr marL="180975" indent="-180975" algn="l" defTabSz="829361" rtl="0" eaLnBrk="1" latinLnBrk="0" hangingPunct="1">
              <a:lnSpc>
                <a:spcPct val="100000"/>
              </a:lnSpc>
              <a:buClr>
                <a:srgbClr val="1C949C"/>
              </a:buClr>
              <a:buFont typeface="Lato" panose="020F0502020204030203" pitchFamily="34" charset="0"/>
              <a:buChar char="•"/>
              <a:defRPr lang="de-DE" sz="1000" b="1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829361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1C949C"/>
              </a:buClr>
              <a:buFont typeface="Lato" panose="020F0502020204030203" pitchFamily="34" charset="0"/>
              <a:buNone/>
              <a:defRPr lang="de-DE" sz="10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	Zweite Ebene</a:t>
            </a:r>
            <a:endParaRPr lang="de-AT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5713767" y="1338262"/>
            <a:ext cx="5328000" cy="392400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6251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ßblatt Birgit Starmay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944265" y="442362"/>
            <a:ext cx="2846292" cy="366767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de-DE" sz="2300" dirty="0">
                <a:solidFill>
                  <a:srgbClr val="333333"/>
                </a:solidFill>
                <a:latin typeface="Lato Black" panose="020F0A02020204030203" pitchFamily="34" charset="0"/>
              </a:rPr>
              <a:t>Ihr Ansprechpartner</a:t>
            </a:r>
            <a:endParaRPr lang="de-AT" sz="2300" dirty="0">
              <a:solidFill>
                <a:srgbClr val="333333"/>
              </a:solidFill>
              <a:latin typeface="Lato Black" panose="020F0A02020204030203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969903" y="2738507"/>
            <a:ext cx="1785104" cy="90794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tabLst>
                <a:tab pos="504000" algn="l"/>
              </a:tabLst>
            </a:pPr>
            <a:r>
              <a:rPr lang="de-DE" sz="1200" b="1" dirty="0" err="1">
                <a:solidFill>
                  <a:srgbClr val="333333"/>
                </a:solidFill>
              </a:rPr>
              <a:t>Prok</a:t>
            </a:r>
            <a:r>
              <a:rPr lang="de-DE" sz="1200" b="1" dirty="0">
                <a:solidFill>
                  <a:srgbClr val="333333"/>
                </a:solidFill>
              </a:rPr>
              <a:t>. Birgit Starmayr</a:t>
            </a:r>
          </a:p>
          <a:p>
            <a:pPr>
              <a:tabLst>
                <a:tab pos="504000" algn="l"/>
              </a:tabLst>
            </a:pPr>
            <a:endParaRPr lang="de-DE" sz="900" b="1" dirty="0">
              <a:solidFill>
                <a:srgbClr val="333333"/>
              </a:solidFill>
            </a:endParaRPr>
          </a:p>
          <a:p>
            <a:pPr>
              <a:lnSpc>
                <a:spcPts val="1200"/>
              </a:lnSpc>
              <a:tabLst>
                <a:tab pos="504000" algn="l"/>
              </a:tabLst>
            </a:pPr>
            <a:r>
              <a:rPr lang="de-DE" sz="900" b="1" dirty="0">
                <a:solidFill>
                  <a:srgbClr val="333333"/>
                </a:solidFill>
              </a:rPr>
              <a:t>Tel</a:t>
            </a:r>
            <a:r>
              <a:rPr lang="de-DE" sz="900" dirty="0">
                <a:solidFill>
                  <a:srgbClr val="333333"/>
                </a:solidFill>
              </a:rPr>
              <a:t>.	+43 732 2555 104</a:t>
            </a:r>
          </a:p>
          <a:p>
            <a:pPr>
              <a:lnSpc>
                <a:spcPts val="1200"/>
              </a:lnSpc>
              <a:tabLst>
                <a:tab pos="504000" algn="l"/>
              </a:tabLst>
            </a:pPr>
            <a:r>
              <a:rPr lang="de-DE" sz="900" b="1" dirty="0">
                <a:solidFill>
                  <a:srgbClr val="333333"/>
                </a:solidFill>
              </a:rPr>
              <a:t>Mobil</a:t>
            </a:r>
            <a:r>
              <a:rPr lang="de-DE" sz="900" dirty="0">
                <a:solidFill>
                  <a:srgbClr val="333333"/>
                </a:solidFill>
              </a:rPr>
              <a:t>	+43 664 241 35 38</a:t>
            </a:r>
          </a:p>
          <a:p>
            <a:pPr>
              <a:lnSpc>
                <a:spcPts val="1200"/>
              </a:lnSpc>
              <a:tabLst>
                <a:tab pos="504000" algn="l"/>
              </a:tabLst>
            </a:pPr>
            <a:r>
              <a:rPr lang="de-DE" sz="900" b="1" dirty="0">
                <a:solidFill>
                  <a:srgbClr val="333333"/>
                </a:solidFill>
              </a:rPr>
              <a:t>Mail</a:t>
            </a:r>
            <a:r>
              <a:rPr lang="de-DE" sz="900" dirty="0">
                <a:solidFill>
                  <a:srgbClr val="333333"/>
                </a:solidFill>
              </a:rPr>
              <a:t>	b.starmayr@market.at</a:t>
            </a:r>
            <a:endParaRPr lang="de-AT" sz="900" dirty="0">
              <a:solidFill>
                <a:srgbClr val="333333"/>
              </a:solidFill>
            </a:endParaRPr>
          </a:p>
        </p:txBody>
      </p:sp>
      <p:sp>
        <p:nvSpPr>
          <p:cNvPr id="11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5713767" y="1338262"/>
            <a:ext cx="5328000" cy="3924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AT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168D2B8-5F4E-4F77-A1FE-3618A72E3595}"/>
              </a:ext>
            </a:extLst>
          </p:cNvPr>
          <p:cNvSpPr/>
          <p:nvPr userDrawn="1"/>
        </p:nvSpPr>
        <p:spPr>
          <a:xfrm>
            <a:off x="470848" y="5796887"/>
            <a:ext cx="972403" cy="177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FD556AF-8C51-452B-B3F3-10F2B9820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28" y="1317173"/>
            <a:ext cx="993602" cy="125888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1C4E0AD-B2E1-4044-8ED7-A758AF5E711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4" y="4584071"/>
            <a:ext cx="2659226" cy="6304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2DDEF99-2FEF-4E6C-8BBE-3B680607E6CE}"/>
              </a:ext>
            </a:extLst>
          </p:cNvPr>
          <p:cNvSpPr txBox="1"/>
          <p:nvPr userDrawn="1"/>
        </p:nvSpPr>
        <p:spPr>
          <a:xfrm>
            <a:off x="944265" y="5214555"/>
            <a:ext cx="2241960" cy="271421"/>
          </a:xfrm>
          <a:prstGeom prst="rect">
            <a:avLst/>
          </a:prstGeom>
          <a:noFill/>
        </p:spPr>
        <p:txBody>
          <a:bodyPr wrap="none" lIns="0" t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MARKET </a:t>
            </a:r>
            <a:r>
              <a:rPr lang="de-DE" sz="900" dirty="0" err="1">
                <a:solidFill>
                  <a:srgbClr val="333333"/>
                </a:solidFill>
                <a:latin typeface="Lato" panose="020F0502020204030203" pitchFamily="34" charset="0"/>
              </a:rPr>
              <a:t>Marktforschungs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 GmbH &amp; </a:t>
            </a:r>
            <a:r>
              <a:rPr lang="de-DE" sz="900" dirty="0" err="1">
                <a:solidFill>
                  <a:srgbClr val="333333"/>
                </a:solidFill>
                <a:latin typeface="Lato" panose="020F0502020204030203" pitchFamily="34" charset="0"/>
              </a:rPr>
              <a:t>CoKG</a:t>
            </a:r>
            <a:endParaRPr lang="de-DE" sz="900" dirty="0">
              <a:solidFill>
                <a:srgbClr val="333333"/>
              </a:solidFill>
              <a:latin typeface="Lato" panose="020F0502020204030203" pitchFamily="34" charset="0"/>
            </a:endParaRPr>
          </a:p>
          <a:p>
            <a:pPr>
              <a:lnSpc>
                <a:spcPts val="1080"/>
              </a:lnSpc>
            </a:pP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Klausenbachstraße 67, 4040 Linz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3641FC6-2B9F-4204-8ED7-BCB9B8D74C23}"/>
              </a:ext>
            </a:extLst>
          </p:cNvPr>
          <p:cNvSpPr/>
          <p:nvPr userDrawn="1"/>
        </p:nvSpPr>
        <p:spPr>
          <a:xfrm>
            <a:off x="470848" y="5722923"/>
            <a:ext cx="972403" cy="271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388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ßblatt David Pfarrho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944265" y="442362"/>
            <a:ext cx="2846292" cy="366767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de-DE" sz="2300" dirty="0">
                <a:solidFill>
                  <a:srgbClr val="333333"/>
                </a:solidFill>
                <a:latin typeface="Lato Black" panose="020F0A02020204030203" pitchFamily="34" charset="0"/>
              </a:rPr>
              <a:t>Ihr Ansprechpartner</a:t>
            </a:r>
            <a:endParaRPr lang="de-AT" sz="2300" dirty="0">
              <a:solidFill>
                <a:srgbClr val="333333"/>
              </a:solidFill>
              <a:latin typeface="Lato Black" panose="020F0A02020204030203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969903" y="2738507"/>
            <a:ext cx="1888915" cy="877163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tabLst>
                <a:tab pos="504000" algn="l"/>
              </a:tabLst>
            </a:pPr>
            <a:r>
              <a:rPr lang="de-DE" sz="1200" b="1" dirty="0" err="1">
                <a:solidFill>
                  <a:srgbClr val="333333"/>
                </a:solidFill>
              </a:rPr>
              <a:t>Prok</a:t>
            </a:r>
            <a:r>
              <a:rPr lang="de-DE" sz="1200" b="1" dirty="0">
                <a:solidFill>
                  <a:srgbClr val="333333"/>
                </a:solidFill>
              </a:rPr>
              <a:t>. Dr. David</a:t>
            </a:r>
            <a:r>
              <a:rPr lang="de-DE" sz="1200" b="1" baseline="0" dirty="0">
                <a:solidFill>
                  <a:srgbClr val="333333"/>
                </a:solidFill>
              </a:rPr>
              <a:t> Pfarrhofer</a:t>
            </a:r>
            <a:endParaRPr lang="de-DE" sz="1200" b="1" dirty="0">
              <a:solidFill>
                <a:srgbClr val="333333"/>
              </a:solidFill>
            </a:endParaRPr>
          </a:p>
          <a:p>
            <a:pPr>
              <a:tabLst>
                <a:tab pos="504000" algn="l"/>
              </a:tabLst>
            </a:pPr>
            <a:endParaRPr lang="de-DE" sz="900" b="1" dirty="0">
              <a:solidFill>
                <a:srgbClr val="333333"/>
              </a:solidFill>
            </a:endParaRPr>
          </a:p>
          <a:p>
            <a:pPr>
              <a:lnSpc>
                <a:spcPts val="1200"/>
              </a:lnSpc>
              <a:tabLst>
                <a:tab pos="504000" algn="l"/>
              </a:tabLst>
            </a:pPr>
            <a:r>
              <a:rPr lang="de-DE" sz="900" b="1" dirty="0">
                <a:solidFill>
                  <a:srgbClr val="333333"/>
                </a:solidFill>
              </a:rPr>
              <a:t>Tel</a:t>
            </a:r>
            <a:r>
              <a:rPr lang="de-DE" sz="900" dirty="0">
                <a:solidFill>
                  <a:srgbClr val="333333"/>
                </a:solidFill>
              </a:rPr>
              <a:t>.	+43 732 2555 401</a:t>
            </a:r>
          </a:p>
          <a:p>
            <a:pPr>
              <a:lnSpc>
                <a:spcPts val="1200"/>
              </a:lnSpc>
              <a:tabLst>
                <a:tab pos="504000" algn="l"/>
              </a:tabLst>
            </a:pPr>
            <a:r>
              <a:rPr lang="de-DE" sz="900" b="1" dirty="0">
                <a:solidFill>
                  <a:srgbClr val="333333"/>
                </a:solidFill>
              </a:rPr>
              <a:t>Mobil</a:t>
            </a:r>
            <a:r>
              <a:rPr lang="de-DE" sz="900" dirty="0">
                <a:solidFill>
                  <a:srgbClr val="333333"/>
                </a:solidFill>
              </a:rPr>
              <a:t>	+43 664 225 51 67</a:t>
            </a:r>
          </a:p>
          <a:p>
            <a:pPr>
              <a:lnSpc>
                <a:spcPts val="1200"/>
              </a:lnSpc>
              <a:tabLst>
                <a:tab pos="504000" algn="l"/>
              </a:tabLst>
            </a:pPr>
            <a:r>
              <a:rPr lang="de-DE" sz="900" b="1" dirty="0">
                <a:solidFill>
                  <a:srgbClr val="333333"/>
                </a:solidFill>
              </a:rPr>
              <a:t>Mail</a:t>
            </a:r>
            <a:r>
              <a:rPr lang="de-DE" sz="900" dirty="0">
                <a:solidFill>
                  <a:srgbClr val="333333"/>
                </a:solidFill>
              </a:rPr>
              <a:t>	</a:t>
            </a:r>
            <a:r>
              <a:rPr lang="de-DE" sz="900" dirty="0" err="1">
                <a:solidFill>
                  <a:srgbClr val="333333"/>
                </a:solidFill>
              </a:rPr>
              <a:t>d.pfarrhofer@market.at</a:t>
            </a:r>
            <a:endParaRPr lang="de-AT" sz="900" dirty="0">
              <a:solidFill>
                <a:srgbClr val="333333"/>
              </a:solidFill>
            </a:endParaRP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5713767" y="1338262"/>
            <a:ext cx="5328000" cy="392400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6A157FC-1B54-4F81-8F72-ABA5FD9AFF8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4" y="4584071"/>
            <a:ext cx="2659226" cy="6304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B0B06D8-58C0-45A2-86E2-7D5DA60E10A3}"/>
              </a:ext>
            </a:extLst>
          </p:cNvPr>
          <p:cNvSpPr txBox="1"/>
          <p:nvPr userDrawn="1"/>
        </p:nvSpPr>
        <p:spPr>
          <a:xfrm>
            <a:off x="944265" y="5214555"/>
            <a:ext cx="2241960" cy="271421"/>
          </a:xfrm>
          <a:prstGeom prst="rect">
            <a:avLst/>
          </a:prstGeom>
          <a:noFill/>
        </p:spPr>
        <p:txBody>
          <a:bodyPr wrap="none" lIns="0" t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MARKET </a:t>
            </a:r>
            <a:r>
              <a:rPr lang="de-DE" sz="900" dirty="0" err="1">
                <a:solidFill>
                  <a:srgbClr val="333333"/>
                </a:solidFill>
                <a:latin typeface="Lato" panose="020F0502020204030203" pitchFamily="34" charset="0"/>
              </a:rPr>
              <a:t>Marktforschungs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 GmbH &amp; </a:t>
            </a:r>
            <a:r>
              <a:rPr lang="de-DE" sz="900" dirty="0" err="1">
                <a:solidFill>
                  <a:srgbClr val="333333"/>
                </a:solidFill>
                <a:latin typeface="Lato" panose="020F0502020204030203" pitchFamily="34" charset="0"/>
              </a:rPr>
              <a:t>CoKG</a:t>
            </a:r>
            <a:endParaRPr lang="de-DE" sz="900" dirty="0">
              <a:solidFill>
                <a:srgbClr val="333333"/>
              </a:solidFill>
              <a:latin typeface="Lato" panose="020F0502020204030203" pitchFamily="34" charset="0"/>
            </a:endParaRPr>
          </a:p>
          <a:p>
            <a:pPr>
              <a:lnSpc>
                <a:spcPts val="1080"/>
              </a:lnSpc>
            </a:pP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Klausenbachstraße 67, 4040 Linz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6BF2D36-0CA0-405B-8952-BA8838934E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631" y="1338262"/>
            <a:ext cx="1170549" cy="125888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C9E7BF8-5C12-462A-B6D9-07389170C13D}"/>
              </a:ext>
            </a:extLst>
          </p:cNvPr>
          <p:cNvSpPr/>
          <p:nvPr userDrawn="1"/>
        </p:nvSpPr>
        <p:spPr>
          <a:xfrm>
            <a:off x="470848" y="5722923"/>
            <a:ext cx="972403" cy="271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378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hlußblatt Thomas Pargfri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944265" y="442362"/>
            <a:ext cx="2846292" cy="366767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de-DE" sz="2300" dirty="0">
                <a:solidFill>
                  <a:srgbClr val="333333"/>
                </a:solidFill>
                <a:latin typeface="Lato Black" panose="020F0A02020204030203" pitchFamily="34" charset="0"/>
              </a:rPr>
              <a:t>Ihr Ansprechpartner</a:t>
            </a:r>
            <a:endParaRPr lang="de-AT" sz="2300" dirty="0">
              <a:solidFill>
                <a:srgbClr val="333333"/>
              </a:solidFill>
              <a:latin typeface="Lato Black" panose="020F0A02020204030203" pitchFamily="34" charset="0"/>
            </a:endParaRP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5713767" y="1338262"/>
            <a:ext cx="5328000" cy="392400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D68C13-57C5-4248-B847-6198D70C2318}"/>
              </a:ext>
            </a:extLst>
          </p:cNvPr>
          <p:cNvSpPr txBox="1"/>
          <p:nvPr userDrawn="1"/>
        </p:nvSpPr>
        <p:spPr>
          <a:xfrm>
            <a:off x="969903" y="2738507"/>
            <a:ext cx="1824538" cy="72327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tabLst>
                <a:tab pos="504000" algn="l"/>
              </a:tabLst>
            </a:pPr>
            <a:r>
              <a:rPr lang="de-DE" sz="1200" b="1" dirty="0">
                <a:solidFill>
                  <a:srgbClr val="333333"/>
                </a:solidFill>
              </a:rPr>
              <a:t>Mag. Thomas</a:t>
            </a:r>
            <a:r>
              <a:rPr lang="de-DE" sz="1200" b="1" baseline="0" dirty="0">
                <a:solidFill>
                  <a:srgbClr val="333333"/>
                </a:solidFill>
              </a:rPr>
              <a:t> Pargfrieder</a:t>
            </a:r>
            <a:endParaRPr lang="de-DE" sz="1200" b="1" dirty="0">
              <a:solidFill>
                <a:srgbClr val="333333"/>
              </a:solidFill>
            </a:endParaRPr>
          </a:p>
          <a:p>
            <a:pPr>
              <a:tabLst>
                <a:tab pos="504000" algn="l"/>
              </a:tabLst>
            </a:pPr>
            <a:endParaRPr lang="de-DE" sz="900" b="1" dirty="0">
              <a:solidFill>
                <a:srgbClr val="333333"/>
              </a:solidFill>
            </a:endParaRPr>
          </a:p>
          <a:p>
            <a:pPr>
              <a:lnSpc>
                <a:spcPts val="1200"/>
              </a:lnSpc>
              <a:tabLst>
                <a:tab pos="504000" algn="l"/>
              </a:tabLst>
            </a:pPr>
            <a:r>
              <a:rPr lang="de-DE" sz="900" b="1" dirty="0">
                <a:solidFill>
                  <a:srgbClr val="333333"/>
                </a:solidFill>
              </a:rPr>
              <a:t>Tel</a:t>
            </a:r>
            <a:r>
              <a:rPr lang="de-DE" sz="900" dirty="0">
                <a:solidFill>
                  <a:srgbClr val="333333"/>
                </a:solidFill>
              </a:rPr>
              <a:t>.	+43 732 2555 407</a:t>
            </a:r>
          </a:p>
          <a:p>
            <a:pPr>
              <a:lnSpc>
                <a:spcPts val="1200"/>
              </a:lnSpc>
              <a:tabLst>
                <a:tab pos="504000" algn="l"/>
              </a:tabLst>
            </a:pPr>
            <a:r>
              <a:rPr lang="de-DE" sz="900" b="1" dirty="0">
                <a:solidFill>
                  <a:srgbClr val="333333"/>
                </a:solidFill>
              </a:rPr>
              <a:t>Mail</a:t>
            </a:r>
            <a:r>
              <a:rPr lang="de-DE" sz="900" dirty="0">
                <a:solidFill>
                  <a:srgbClr val="333333"/>
                </a:solidFill>
              </a:rPr>
              <a:t>	t.pargfrieder@market.at</a:t>
            </a:r>
            <a:endParaRPr lang="de-AT" sz="900" dirty="0">
              <a:solidFill>
                <a:srgbClr val="333333"/>
              </a:solidFill>
            </a:endParaRPr>
          </a:p>
        </p:txBody>
      </p:sp>
      <p:pic>
        <p:nvPicPr>
          <p:cNvPr id="14" name="Bildplatzhalter 4">
            <a:extLst>
              <a:ext uri="{FF2B5EF4-FFF2-40B4-BE49-F238E27FC236}">
                <a16:creationId xmlns:a16="http://schemas.microsoft.com/office/drawing/2014/main" id="{E318A027-338D-494F-90C7-2FE233A69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9584"/>
          <a:stretch>
            <a:fillRect/>
          </a:stretch>
        </p:blipFill>
        <p:spPr>
          <a:xfrm>
            <a:off x="957913" y="1341974"/>
            <a:ext cx="1017587" cy="125888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91813A8-59B4-43E8-9C19-88FAB1C4FC9E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4" y="4584071"/>
            <a:ext cx="2659226" cy="6304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E0A799-DD6D-4FD2-95AA-F9A4584E206D}"/>
              </a:ext>
            </a:extLst>
          </p:cNvPr>
          <p:cNvSpPr txBox="1"/>
          <p:nvPr userDrawn="1"/>
        </p:nvSpPr>
        <p:spPr>
          <a:xfrm>
            <a:off x="944265" y="5214555"/>
            <a:ext cx="2241960" cy="271421"/>
          </a:xfrm>
          <a:prstGeom prst="rect">
            <a:avLst/>
          </a:prstGeom>
          <a:noFill/>
        </p:spPr>
        <p:txBody>
          <a:bodyPr wrap="none" lIns="0" t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MARKET </a:t>
            </a:r>
            <a:r>
              <a:rPr lang="de-DE" sz="900" dirty="0" err="1">
                <a:solidFill>
                  <a:srgbClr val="333333"/>
                </a:solidFill>
                <a:latin typeface="Lato" panose="020F0502020204030203" pitchFamily="34" charset="0"/>
              </a:rPr>
              <a:t>Marktforschungs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 GmbH &amp; </a:t>
            </a:r>
            <a:r>
              <a:rPr lang="de-DE" sz="900" dirty="0" err="1">
                <a:solidFill>
                  <a:srgbClr val="333333"/>
                </a:solidFill>
                <a:latin typeface="Lato" panose="020F0502020204030203" pitchFamily="34" charset="0"/>
              </a:rPr>
              <a:t>CoKG</a:t>
            </a:r>
            <a:endParaRPr lang="de-DE" sz="900" dirty="0">
              <a:solidFill>
                <a:srgbClr val="333333"/>
              </a:solidFill>
              <a:latin typeface="Lato" panose="020F0502020204030203" pitchFamily="34" charset="0"/>
            </a:endParaRPr>
          </a:p>
          <a:p>
            <a:pPr>
              <a:lnSpc>
                <a:spcPts val="1080"/>
              </a:lnSpc>
            </a:pP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Klausenbachstraße 67, 4040 Linz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AF1F546-669A-41BD-9ECF-9618B0795246}"/>
              </a:ext>
            </a:extLst>
          </p:cNvPr>
          <p:cNvSpPr/>
          <p:nvPr userDrawn="1"/>
        </p:nvSpPr>
        <p:spPr>
          <a:xfrm>
            <a:off x="470848" y="5722923"/>
            <a:ext cx="972403" cy="271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340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chlußblatt Stefan Anz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944265" y="442362"/>
            <a:ext cx="2846292" cy="366767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de-DE" sz="2300" dirty="0">
                <a:solidFill>
                  <a:srgbClr val="333333"/>
                </a:solidFill>
                <a:latin typeface="Lato Black" panose="020F0A02020204030203" pitchFamily="34" charset="0"/>
              </a:rPr>
              <a:t>Ihr Ansprechpartner</a:t>
            </a:r>
            <a:endParaRPr lang="de-AT" sz="2300" dirty="0">
              <a:solidFill>
                <a:srgbClr val="333333"/>
              </a:solidFill>
              <a:latin typeface="Lato Black" panose="020F0A02020204030203" pitchFamily="34" charset="0"/>
            </a:endParaRP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5713767" y="1338262"/>
            <a:ext cx="5328000" cy="392400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5BAEEAD-88F2-4D37-BCAF-EA7671FCB87D}"/>
              </a:ext>
            </a:extLst>
          </p:cNvPr>
          <p:cNvSpPr txBox="1"/>
          <p:nvPr userDrawn="1"/>
        </p:nvSpPr>
        <p:spPr>
          <a:xfrm>
            <a:off x="969903" y="2738507"/>
            <a:ext cx="1697901" cy="877163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tabLst>
                <a:tab pos="504000" algn="l"/>
              </a:tabLst>
            </a:pPr>
            <a:r>
              <a:rPr lang="de-DE" sz="1200" b="1" dirty="0">
                <a:solidFill>
                  <a:srgbClr val="333333"/>
                </a:solidFill>
              </a:rPr>
              <a:t>Mag. Stefan Anzinger</a:t>
            </a:r>
          </a:p>
          <a:p>
            <a:pPr>
              <a:tabLst>
                <a:tab pos="504000" algn="l"/>
              </a:tabLst>
            </a:pPr>
            <a:endParaRPr lang="de-DE" sz="900" b="1" dirty="0">
              <a:solidFill>
                <a:srgbClr val="333333"/>
              </a:solidFill>
            </a:endParaRPr>
          </a:p>
          <a:p>
            <a:pPr>
              <a:lnSpc>
                <a:spcPts val="1200"/>
              </a:lnSpc>
              <a:tabLst>
                <a:tab pos="504000" algn="l"/>
              </a:tabLst>
            </a:pPr>
            <a:r>
              <a:rPr lang="de-DE" sz="900" b="1" dirty="0">
                <a:solidFill>
                  <a:srgbClr val="333333"/>
                </a:solidFill>
              </a:rPr>
              <a:t>Tel</a:t>
            </a:r>
            <a:r>
              <a:rPr lang="de-DE" sz="900" dirty="0">
                <a:solidFill>
                  <a:srgbClr val="333333"/>
                </a:solidFill>
              </a:rPr>
              <a:t>.	+43 732 2555 105</a:t>
            </a:r>
          </a:p>
          <a:p>
            <a:pPr>
              <a:lnSpc>
                <a:spcPts val="1200"/>
              </a:lnSpc>
              <a:tabLst>
                <a:tab pos="504000" algn="l"/>
              </a:tabLst>
            </a:pPr>
            <a:r>
              <a:rPr lang="de-DE" sz="900" b="1" dirty="0">
                <a:solidFill>
                  <a:srgbClr val="333333"/>
                </a:solidFill>
              </a:rPr>
              <a:t>Mobil</a:t>
            </a:r>
            <a:r>
              <a:rPr lang="de-DE" sz="900" dirty="0">
                <a:solidFill>
                  <a:srgbClr val="333333"/>
                </a:solidFill>
              </a:rPr>
              <a:t>	+43 664 132 71 73</a:t>
            </a:r>
          </a:p>
          <a:p>
            <a:pPr>
              <a:lnSpc>
                <a:spcPts val="1200"/>
              </a:lnSpc>
              <a:tabLst>
                <a:tab pos="504000" algn="l"/>
              </a:tabLst>
            </a:pPr>
            <a:r>
              <a:rPr lang="de-DE" sz="900" b="1" dirty="0">
                <a:solidFill>
                  <a:srgbClr val="333333"/>
                </a:solidFill>
              </a:rPr>
              <a:t>Mail</a:t>
            </a:r>
            <a:r>
              <a:rPr lang="de-DE" sz="900" dirty="0">
                <a:solidFill>
                  <a:srgbClr val="333333"/>
                </a:solidFill>
              </a:rPr>
              <a:t>	s.anzinger@market.at</a:t>
            </a:r>
            <a:endParaRPr lang="de-AT" sz="900" dirty="0">
              <a:solidFill>
                <a:srgbClr val="333333"/>
              </a:solidFill>
            </a:endParaRPr>
          </a:p>
        </p:txBody>
      </p:sp>
      <p:pic>
        <p:nvPicPr>
          <p:cNvPr id="15" name="Bildplatzhalter 3">
            <a:extLst>
              <a:ext uri="{FF2B5EF4-FFF2-40B4-BE49-F238E27FC236}">
                <a16:creationId xmlns:a16="http://schemas.microsoft.com/office/drawing/2014/main" id="{3DE738CF-3146-488D-B042-0B873CAB90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56" b="7156"/>
          <a:stretch>
            <a:fillRect/>
          </a:stretch>
        </p:blipFill>
        <p:spPr>
          <a:xfrm>
            <a:off x="959255" y="1345344"/>
            <a:ext cx="1017587" cy="125888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98B864A-8A16-44DA-A8FE-3D92C41ED88E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4" y="4584071"/>
            <a:ext cx="2659226" cy="6304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7DB0988-DDC8-47A7-8957-5B6430DBCE21}"/>
              </a:ext>
            </a:extLst>
          </p:cNvPr>
          <p:cNvSpPr txBox="1"/>
          <p:nvPr userDrawn="1"/>
        </p:nvSpPr>
        <p:spPr>
          <a:xfrm>
            <a:off x="944265" y="5214555"/>
            <a:ext cx="2241960" cy="271421"/>
          </a:xfrm>
          <a:prstGeom prst="rect">
            <a:avLst/>
          </a:prstGeom>
          <a:noFill/>
        </p:spPr>
        <p:txBody>
          <a:bodyPr wrap="none" lIns="0" t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MARKET </a:t>
            </a:r>
            <a:r>
              <a:rPr lang="de-DE" sz="900" dirty="0" err="1">
                <a:solidFill>
                  <a:srgbClr val="333333"/>
                </a:solidFill>
                <a:latin typeface="Lato" panose="020F0502020204030203" pitchFamily="34" charset="0"/>
              </a:rPr>
              <a:t>Marktforschungs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 GmbH &amp; </a:t>
            </a:r>
            <a:r>
              <a:rPr lang="de-DE" sz="900" dirty="0" err="1">
                <a:solidFill>
                  <a:srgbClr val="333333"/>
                </a:solidFill>
                <a:latin typeface="Lato" panose="020F0502020204030203" pitchFamily="34" charset="0"/>
              </a:rPr>
              <a:t>CoKG</a:t>
            </a:r>
            <a:endParaRPr lang="de-DE" sz="900" dirty="0">
              <a:solidFill>
                <a:srgbClr val="333333"/>
              </a:solidFill>
              <a:latin typeface="Lato" panose="020F0502020204030203" pitchFamily="34" charset="0"/>
            </a:endParaRPr>
          </a:p>
          <a:p>
            <a:pPr>
              <a:lnSpc>
                <a:spcPts val="1080"/>
              </a:lnSpc>
            </a:pP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Klausenbachstraße 67, 4040 Linz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CC9C70-7CDE-435B-BB1E-A74BCDD09CF6}"/>
              </a:ext>
            </a:extLst>
          </p:cNvPr>
          <p:cNvSpPr/>
          <p:nvPr userDrawn="1"/>
        </p:nvSpPr>
        <p:spPr>
          <a:xfrm>
            <a:off x="470848" y="5722923"/>
            <a:ext cx="972403" cy="271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276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chlußblatt Vicky Karagianni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944265" y="442362"/>
            <a:ext cx="2846292" cy="366767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de-DE" sz="2300" dirty="0">
                <a:solidFill>
                  <a:srgbClr val="333333"/>
                </a:solidFill>
                <a:latin typeface="Lato Black" panose="020F0A02020204030203" pitchFamily="34" charset="0"/>
              </a:rPr>
              <a:t>Ihr Ansprechpartner</a:t>
            </a:r>
            <a:endParaRPr lang="de-AT" sz="2300" dirty="0">
              <a:solidFill>
                <a:srgbClr val="333333"/>
              </a:solidFill>
              <a:latin typeface="Lato Black" panose="020F0A02020204030203" pitchFamily="34" charset="0"/>
            </a:endParaRP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5713767" y="1338262"/>
            <a:ext cx="5328000" cy="392400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3B9EBFE-3AA2-42AD-90F5-20159A294079}"/>
              </a:ext>
            </a:extLst>
          </p:cNvPr>
          <p:cNvSpPr txBox="1"/>
          <p:nvPr userDrawn="1"/>
        </p:nvSpPr>
        <p:spPr>
          <a:xfrm>
            <a:off x="969903" y="2738507"/>
            <a:ext cx="1944763" cy="877163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tabLst>
                <a:tab pos="504000" algn="l"/>
              </a:tabLst>
            </a:pPr>
            <a:r>
              <a:rPr lang="de-DE" sz="1200" b="1" dirty="0">
                <a:solidFill>
                  <a:srgbClr val="333333"/>
                </a:solidFill>
              </a:rPr>
              <a:t>Mag.</a:t>
            </a:r>
            <a:r>
              <a:rPr lang="de-DE" sz="1200" b="1" baseline="0" dirty="0">
                <a:solidFill>
                  <a:srgbClr val="333333"/>
                </a:solidFill>
              </a:rPr>
              <a:t> Vicky Karagiannidis</a:t>
            </a:r>
            <a:endParaRPr lang="de-DE" sz="1200" b="1" dirty="0">
              <a:solidFill>
                <a:srgbClr val="333333"/>
              </a:solidFill>
            </a:endParaRPr>
          </a:p>
          <a:p>
            <a:pPr>
              <a:tabLst>
                <a:tab pos="504000" algn="l"/>
              </a:tabLst>
            </a:pPr>
            <a:endParaRPr lang="de-DE" sz="900" b="1" dirty="0">
              <a:solidFill>
                <a:srgbClr val="333333"/>
              </a:solidFill>
            </a:endParaRPr>
          </a:p>
          <a:p>
            <a:pPr>
              <a:lnSpc>
                <a:spcPts val="1200"/>
              </a:lnSpc>
              <a:tabLst>
                <a:tab pos="504000" algn="l"/>
              </a:tabLst>
            </a:pPr>
            <a:r>
              <a:rPr lang="de-DE" sz="900" b="1" dirty="0">
                <a:solidFill>
                  <a:srgbClr val="333333"/>
                </a:solidFill>
              </a:rPr>
              <a:t>Tel</a:t>
            </a:r>
            <a:r>
              <a:rPr lang="de-DE" sz="900" dirty="0">
                <a:solidFill>
                  <a:srgbClr val="333333"/>
                </a:solidFill>
              </a:rPr>
              <a:t>.	+43 732 2555</a:t>
            </a:r>
            <a:r>
              <a:rPr lang="de-DE" sz="900" baseline="0" dirty="0">
                <a:solidFill>
                  <a:srgbClr val="333333"/>
                </a:solidFill>
              </a:rPr>
              <a:t> 500</a:t>
            </a:r>
            <a:endParaRPr lang="de-DE" sz="900" dirty="0">
              <a:solidFill>
                <a:srgbClr val="333333"/>
              </a:solidFill>
            </a:endParaRPr>
          </a:p>
          <a:p>
            <a:pPr>
              <a:lnSpc>
                <a:spcPts val="1200"/>
              </a:lnSpc>
              <a:tabLst>
                <a:tab pos="504000" algn="l"/>
              </a:tabLst>
            </a:pPr>
            <a:r>
              <a:rPr lang="de-DE" sz="900" b="1" dirty="0">
                <a:solidFill>
                  <a:srgbClr val="333333"/>
                </a:solidFill>
              </a:rPr>
              <a:t>Mobil</a:t>
            </a:r>
            <a:r>
              <a:rPr lang="de-DE" sz="900" dirty="0">
                <a:solidFill>
                  <a:srgbClr val="333333"/>
                </a:solidFill>
              </a:rPr>
              <a:t>	+43 664 111 33 81</a:t>
            </a:r>
          </a:p>
          <a:p>
            <a:pPr>
              <a:lnSpc>
                <a:spcPts val="1200"/>
              </a:lnSpc>
              <a:tabLst>
                <a:tab pos="504000" algn="l"/>
              </a:tabLst>
            </a:pPr>
            <a:r>
              <a:rPr lang="de-DE" sz="900" b="1" dirty="0">
                <a:solidFill>
                  <a:srgbClr val="333333"/>
                </a:solidFill>
              </a:rPr>
              <a:t>Mail</a:t>
            </a:r>
            <a:r>
              <a:rPr lang="de-DE" sz="900" dirty="0">
                <a:solidFill>
                  <a:srgbClr val="333333"/>
                </a:solidFill>
              </a:rPr>
              <a:t>	v.karagiannidis@market.at</a:t>
            </a:r>
            <a:endParaRPr lang="de-AT" sz="900" dirty="0">
              <a:solidFill>
                <a:srgbClr val="333333"/>
              </a:solidFill>
            </a:endParaRPr>
          </a:p>
        </p:txBody>
      </p:sp>
      <p:pic>
        <p:nvPicPr>
          <p:cNvPr id="14" name="Bildplatzhalter 2">
            <a:extLst>
              <a:ext uri="{FF2B5EF4-FFF2-40B4-BE49-F238E27FC236}">
                <a16:creationId xmlns:a16="http://schemas.microsoft.com/office/drawing/2014/main" id="{8724FA51-BDE8-48BA-825C-E255FA5E28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9584"/>
          <a:stretch>
            <a:fillRect/>
          </a:stretch>
        </p:blipFill>
        <p:spPr>
          <a:xfrm>
            <a:off x="966079" y="1330325"/>
            <a:ext cx="1017587" cy="125888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D75439D-E819-491C-AA8C-1022C8F25145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4" y="4584071"/>
            <a:ext cx="2659226" cy="6304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3551C89-892D-4A8C-A433-E501F2144C66}"/>
              </a:ext>
            </a:extLst>
          </p:cNvPr>
          <p:cNvSpPr txBox="1"/>
          <p:nvPr userDrawn="1"/>
        </p:nvSpPr>
        <p:spPr>
          <a:xfrm>
            <a:off x="944265" y="5214555"/>
            <a:ext cx="2241960" cy="271421"/>
          </a:xfrm>
          <a:prstGeom prst="rect">
            <a:avLst/>
          </a:prstGeom>
          <a:noFill/>
        </p:spPr>
        <p:txBody>
          <a:bodyPr wrap="none" lIns="0" t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MARKET </a:t>
            </a:r>
            <a:r>
              <a:rPr lang="de-DE" sz="900" dirty="0" err="1">
                <a:solidFill>
                  <a:srgbClr val="333333"/>
                </a:solidFill>
                <a:latin typeface="Lato" panose="020F0502020204030203" pitchFamily="34" charset="0"/>
              </a:rPr>
              <a:t>Marktforschungs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 GmbH &amp; </a:t>
            </a:r>
            <a:r>
              <a:rPr lang="de-DE" sz="900" dirty="0" err="1">
                <a:solidFill>
                  <a:srgbClr val="333333"/>
                </a:solidFill>
                <a:latin typeface="Lato" panose="020F0502020204030203" pitchFamily="34" charset="0"/>
              </a:rPr>
              <a:t>CoKG</a:t>
            </a:r>
            <a:endParaRPr lang="de-DE" sz="900" dirty="0">
              <a:solidFill>
                <a:srgbClr val="333333"/>
              </a:solidFill>
              <a:latin typeface="Lato" panose="020F0502020204030203" pitchFamily="34" charset="0"/>
            </a:endParaRPr>
          </a:p>
          <a:p>
            <a:pPr>
              <a:lnSpc>
                <a:spcPts val="1080"/>
              </a:lnSpc>
            </a:pP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Klausenbachstraße 67, 4040 Linz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7855861-710A-4956-A814-5DE09FD6F029}"/>
              </a:ext>
            </a:extLst>
          </p:cNvPr>
          <p:cNvSpPr/>
          <p:nvPr userDrawn="1"/>
        </p:nvSpPr>
        <p:spPr>
          <a:xfrm>
            <a:off x="470848" y="5722923"/>
            <a:ext cx="972403" cy="271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99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chlußblatt Julia Gib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944265" y="442362"/>
            <a:ext cx="2846292" cy="366767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de-DE" sz="2300" dirty="0">
                <a:solidFill>
                  <a:srgbClr val="333333"/>
                </a:solidFill>
                <a:latin typeface="Lato Black" panose="020F0A02020204030203" pitchFamily="34" charset="0"/>
              </a:rPr>
              <a:t>Ihr Ansprechpartner</a:t>
            </a:r>
            <a:endParaRPr lang="de-AT" sz="2300" dirty="0">
              <a:solidFill>
                <a:srgbClr val="333333"/>
              </a:solidFill>
              <a:latin typeface="Lato Black" panose="020F0A02020204030203" pitchFamily="34" charset="0"/>
            </a:endParaRP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5713767" y="1338262"/>
            <a:ext cx="5328000" cy="392400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1989A09-86BD-4C50-ABF5-C314575D4838}"/>
              </a:ext>
            </a:extLst>
          </p:cNvPr>
          <p:cNvSpPr txBox="1"/>
          <p:nvPr userDrawn="1"/>
        </p:nvSpPr>
        <p:spPr>
          <a:xfrm>
            <a:off x="969903" y="2738507"/>
            <a:ext cx="1547218" cy="72327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tabLst>
                <a:tab pos="504000" algn="l"/>
              </a:tabLst>
            </a:pPr>
            <a:r>
              <a:rPr lang="de-DE" sz="1200" b="1" dirty="0">
                <a:solidFill>
                  <a:srgbClr val="333333"/>
                </a:solidFill>
              </a:rPr>
              <a:t>Mag.</a:t>
            </a:r>
            <a:r>
              <a:rPr lang="de-DE" sz="1200" b="1" baseline="0" dirty="0">
                <a:solidFill>
                  <a:srgbClr val="333333"/>
                </a:solidFill>
              </a:rPr>
              <a:t> Julia Gibus</a:t>
            </a:r>
            <a:endParaRPr lang="de-DE" sz="1200" b="1" dirty="0">
              <a:solidFill>
                <a:srgbClr val="333333"/>
              </a:solidFill>
            </a:endParaRPr>
          </a:p>
          <a:p>
            <a:pPr>
              <a:tabLst>
                <a:tab pos="504000" algn="l"/>
              </a:tabLst>
            </a:pPr>
            <a:endParaRPr lang="de-DE" sz="900" b="1" dirty="0">
              <a:solidFill>
                <a:srgbClr val="333333"/>
              </a:solidFill>
            </a:endParaRPr>
          </a:p>
          <a:p>
            <a:pPr>
              <a:lnSpc>
                <a:spcPts val="1200"/>
              </a:lnSpc>
              <a:tabLst>
                <a:tab pos="504000" algn="l"/>
              </a:tabLst>
            </a:pPr>
            <a:r>
              <a:rPr lang="de-DE" sz="900" b="1" dirty="0">
                <a:solidFill>
                  <a:srgbClr val="333333"/>
                </a:solidFill>
              </a:rPr>
              <a:t>Tel</a:t>
            </a:r>
            <a:r>
              <a:rPr lang="de-DE" sz="900" dirty="0">
                <a:solidFill>
                  <a:srgbClr val="333333"/>
                </a:solidFill>
              </a:rPr>
              <a:t>.	+43 732 2555 490</a:t>
            </a:r>
          </a:p>
          <a:p>
            <a:pPr>
              <a:lnSpc>
                <a:spcPts val="1200"/>
              </a:lnSpc>
              <a:tabLst>
                <a:tab pos="504000" algn="l"/>
              </a:tabLst>
            </a:pPr>
            <a:r>
              <a:rPr lang="de-DE" sz="900" b="1" dirty="0">
                <a:solidFill>
                  <a:srgbClr val="333333"/>
                </a:solidFill>
              </a:rPr>
              <a:t>Mail</a:t>
            </a:r>
            <a:r>
              <a:rPr lang="de-DE" sz="900" dirty="0">
                <a:solidFill>
                  <a:srgbClr val="333333"/>
                </a:solidFill>
              </a:rPr>
              <a:t>	j.gibus@market.at</a:t>
            </a:r>
            <a:endParaRPr lang="de-AT" sz="900" dirty="0">
              <a:solidFill>
                <a:srgbClr val="333333"/>
              </a:solidFill>
            </a:endParaRPr>
          </a:p>
        </p:txBody>
      </p:sp>
      <p:pic>
        <p:nvPicPr>
          <p:cNvPr id="15" name="Bildplatzhalter 1">
            <a:extLst>
              <a:ext uri="{FF2B5EF4-FFF2-40B4-BE49-F238E27FC236}">
                <a16:creationId xmlns:a16="http://schemas.microsoft.com/office/drawing/2014/main" id="{C4977368-118D-4527-AA05-EEE354152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5" r="5655"/>
          <a:stretch>
            <a:fillRect/>
          </a:stretch>
        </p:blipFill>
        <p:spPr>
          <a:xfrm>
            <a:off x="950853" y="1338262"/>
            <a:ext cx="1017587" cy="125888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D4CE65B-C0A3-4BBB-A63D-048478F99224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4" y="4584071"/>
            <a:ext cx="2659226" cy="6304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7946E86-0E02-40CC-AB1C-D361AF4D962F}"/>
              </a:ext>
            </a:extLst>
          </p:cNvPr>
          <p:cNvSpPr txBox="1"/>
          <p:nvPr userDrawn="1"/>
        </p:nvSpPr>
        <p:spPr>
          <a:xfrm>
            <a:off x="944265" y="5214555"/>
            <a:ext cx="2352567" cy="271421"/>
          </a:xfrm>
          <a:prstGeom prst="rect">
            <a:avLst/>
          </a:prstGeom>
          <a:noFill/>
        </p:spPr>
        <p:txBody>
          <a:bodyPr wrap="none" lIns="0" t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MARKET </a:t>
            </a:r>
            <a:r>
              <a:rPr lang="de-DE" sz="900" dirty="0" err="1">
                <a:solidFill>
                  <a:srgbClr val="333333"/>
                </a:solidFill>
                <a:latin typeface="Lato" panose="020F0502020204030203" pitchFamily="34" charset="0"/>
              </a:rPr>
              <a:t>Marktforschungs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 GesmbH &amp; </a:t>
            </a:r>
            <a:r>
              <a:rPr lang="de-DE" sz="900" dirty="0" err="1">
                <a:solidFill>
                  <a:srgbClr val="333333"/>
                </a:solidFill>
                <a:latin typeface="Lato" panose="020F0502020204030203" pitchFamily="34" charset="0"/>
              </a:rPr>
              <a:t>CoKG</a:t>
            </a:r>
            <a:endParaRPr lang="de-DE" sz="900" dirty="0">
              <a:solidFill>
                <a:srgbClr val="333333"/>
              </a:solidFill>
              <a:latin typeface="Lato" panose="020F0502020204030203" pitchFamily="34" charset="0"/>
            </a:endParaRPr>
          </a:p>
          <a:p>
            <a:pPr>
              <a:lnSpc>
                <a:spcPts val="1080"/>
              </a:lnSpc>
            </a:pP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Klausenbachstraße 67, 4040 Linz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1FCC51A-027B-46D4-B9E5-9AE6238F4FC4}"/>
              </a:ext>
            </a:extLst>
          </p:cNvPr>
          <p:cNvSpPr/>
          <p:nvPr userDrawn="1"/>
        </p:nvSpPr>
        <p:spPr>
          <a:xfrm>
            <a:off x="470848" y="5722923"/>
            <a:ext cx="972403" cy="271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495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chlußblatt Angela Beutelme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944265" y="442362"/>
            <a:ext cx="2846292" cy="366767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de-DE" sz="2300" dirty="0">
                <a:solidFill>
                  <a:srgbClr val="333333"/>
                </a:solidFill>
                <a:latin typeface="Lato Black" panose="020F0A02020204030203" pitchFamily="34" charset="0"/>
              </a:rPr>
              <a:t>Ihr Ansprechpartner</a:t>
            </a:r>
            <a:endParaRPr lang="de-AT" sz="2300" dirty="0">
              <a:solidFill>
                <a:srgbClr val="333333"/>
              </a:solidFill>
              <a:latin typeface="Lato Black" panose="020F0A02020204030203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168D2B8-5F4E-4F77-A1FE-3618A72E3595}"/>
              </a:ext>
            </a:extLst>
          </p:cNvPr>
          <p:cNvSpPr/>
          <p:nvPr userDrawn="1"/>
        </p:nvSpPr>
        <p:spPr>
          <a:xfrm>
            <a:off x="470848" y="5722923"/>
            <a:ext cx="972403" cy="271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5713767" y="1338262"/>
            <a:ext cx="5328000" cy="392400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53CABB2-718B-487E-B560-8D5DBDA82DE7}"/>
              </a:ext>
            </a:extLst>
          </p:cNvPr>
          <p:cNvSpPr txBox="1"/>
          <p:nvPr userDrawn="1"/>
        </p:nvSpPr>
        <p:spPr>
          <a:xfrm>
            <a:off x="969903" y="2738507"/>
            <a:ext cx="1888337" cy="70936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tabLst>
                <a:tab pos="504000" algn="l"/>
              </a:tabLst>
            </a:pPr>
            <a:r>
              <a:rPr lang="de-DE" sz="1200" b="1" dirty="0">
                <a:solidFill>
                  <a:srgbClr val="333333"/>
                </a:solidFill>
              </a:rPr>
              <a:t>Mag.</a:t>
            </a:r>
            <a:r>
              <a:rPr lang="de-DE" sz="1200" b="1" baseline="0" dirty="0">
                <a:solidFill>
                  <a:srgbClr val="333333"/>
                </a:solidFill>
              </a:rPr>
              <a:t> Angela Trauner, </a:t>
            </a:r>
            <a:r>
              <a:rPr lang="de-DE" sz="1200" b="1" baseline="0" dirty="0" err="1">
                <a:solidFill>
                  <a:srgbClr val="333333"/>
                </a:solidFill>
              </a:rPr>
              <a:t>BSc</a:t>
            </a:r>
            <a:endParaRPr lang="de-DE" sz="1200" b="1" dirty="0">
              <a:solidFill>
                <a:srgbClr val="333333"/>
              </a:solidFill>
            </a:endParaRPr>
          </a:p>
          <a:p>
            <a:pPr>
              <a:tabLst>
                <a:tab pos="504000" algn="l"/>
              </a:tabLst>
            </a:pPr>
            <a:endParaRPr lang="de-DE" sz="900" b="1" dirty="0">
              <a:solidFill>
                <a:srgbClr val="333333"/>
              </a:solidFill>
            </a:endParaRPr>
          </a:p>
          <a:p>
            <a:pPr>
              <a:lnSpc>
                <a:spcPts val="1200"/>
              </a:lnSpc>
              <a:tabLst>
                <a:tab pos="504000" algn="l"/>
              </a:tabLst>
            </a:pPr>
            <a:r>
              <a:rPr lang="de-DE" sz="900" b="1" dirty="0">
                <a:solidFill>
                  <a:srgbClr val="333333"/>
                </a:solidFill>
              </a:rPr>
              <a:t>Tel</a:t>
            </a:r>
            <a:r>
              <a:rPr lang="de-DE" sz="900" dirty="0">
                <a:solidFill>
                  <a:srgbClr val="333333"/>
                </a:solidFill>
              </a:rPr>
              <a:t>.	+43 732 2555 109</a:t>
            </a:r>
          </a:p>
          <a:p>
            <a:pPr>
              <a:lnSpc>
                <a:spcPts val="1200"/>
              </a:lnSpc>
              <a:tabLst>
                <a:tab pos="504000" algn="l"/>
              </a:tabLst>
            </a:pPr>
            <a:r>
              <a:rPr lang="de-DE" sz="900" b="1" dirty="0">
                <a:solidFill>
                  <a:srgbClr val="333333"/>
                </a:solidFill>
              </a:rPr>
              <a:t>Mail</a:t>
            </a:r>
            <a:r>
              <a:rPr lang="de-DE" sz="900" dirty="0">
                <a:solidFill>
                  <a:srgbClr val="333333"/>
                </a:solidFill>
              </a:rPr>
              <a:t>	a.trauner@market.at</a:t>
            </a:r>
            <a:endParaRPr lang="de-AT" sz="900" dirty="0">
              <a:solidFill>
                <a:srgbClr val="333333"/>
              </a:solidFill>
            </a:endParaRPr>
          </a:p>
        </p:txBody>
      </p:sp>
      <p:pic>
        <p:nvPicPr>
          <p:cNvPr id="14" name="Bildplatzhalter 4">
            <a:extLst>
              <a:ext uri="{FF2B5EF4-FFF2-40B4-BE49-F238E27FC236}">
                <a16:creationId xmlns:a16="http://schemas.microsoft.com/office/drawing/2014/main" id="{B98AAB4F-F094-413A-B487-71D2826747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9584"/>
          <a:stretch>
            <a:fillRect/>
          </a:stretch>
        </p:blipFill>
        <p:spPr>
          <a:xfrm>
            <a:off x="957049" y="1338262"/>
            <a:ext cx="1017587" cy="125888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C7B69EE-E81F-40B2-B54D-E8241E0952A3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4" y="4584071"/>
            <a:ext cx="2659226" cy="6304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25963EE-56B8-4552-A31D-7F3C82DB6ACE}"/>
              </a:ext>
            </a:extLst>
          </p:cNvPr>
          <p:cNvSpPr txBox="1"/>
          <p:nvPr userDrawn="1"/>
        </p:nvSpPr>
        <p:spPr>
          <a:xfrm>
            <a:off x="944265" y="5214555"/>
            <a:ext cx="2241960" cy="271421"/>
          </a:xfrm>
          <a:prstGeom prst="rect">
            <a:avLst/>
          </a:prstGeom>
          <a:noFill/>
        </p:spPr>
        <p:txBody>
          <a:bodyPr wrap="none" lIns="0" t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MARKET </a:t>
            </a:r>
            <a:r>
              <a:rPr lang="de-DE" sz="900" dirty="0" err="1">
                <a:solidFill>
                  <a:srgbClr val="333333"/>
                </a:solidFill>
                <a:latin typeface="Lato" panose="020F0502020204030203" pitchFamily="34" charset="0"/>
              </a:rPr>
              <a:t>Marktforschungs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 GmbH &amp; </a:t>
            </a:r>
            <a:r>
              <a:rPr lang="de-DE" sz="900" dirty="0" err="1">
                <a:solidFill>
                  <a:srgbClr val="333333"/>
                </a:solidFill>
                <a:latin typeface="Lato" panose="020F0502020204030203" pitchFamily="34" charset="0"/>
              </a:rPr>
              <a:t>CoKG</a:t>
            </a:r>
            <a:endParaRPr lang="de-DE" sz="900" dirty="0">
              <a:solidFill>
                <a:srgbClr val="333333"/>
              </a:solidFill>
              <a:latin typeface="Lato" panose="020F0502020204030203" pitchFamily="34" charset="0"/>
            </a:endParaRPr>
          </a:p>
          <a:p>
            <a:pPr>
              <a:lnSpc>
                <a:spcPts val="1080"/>
              </a:lnSpc>
            </a:pP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Klausenbachstraße 67, 4040 Linz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68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blatt Kap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E8CBD50-C7E7-4401-AA27-A6E0D3FA09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" y="0"/>
            <a:ext cx="11047881" cy="6227763"/>
          </a:xfrm>
          <a:prstGeom prst="rect">
            <a:avLst/>
          </a:prstGeom>
        </p:spPr>
      </p:pic>
      <p:sp>
        <p:nvSpPr>
          <p:cNvPr id="6" name="Textfeld 5"/>
          <p:cNvSpPr txBox="1"/>
          <p:nvPr userDrawn="1"/>
        </p:nvSpPr>
        <p:spPr>
          <a:xfrm>
            <a:off x="965030" y="3094384"/>
            <a:ext cx="3505127" cy="866904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pPr>
              <a:lnSpc>
                <a:spcPts val="3240"/>
              </a:lnSpc>
            </a:pPr>
            <a:r>
              <a:rPr lang="de-DE" sz="2700" dirty="0">
                <a:solidFill>
                  <a:schemeClr val="bg1"/>
                </a:solidFill>
                <a:latin typeface="+mj-lt"/>
              </a:rPr>
              <a:t>Aufgabenstellung &amp; </a:t>
            </a:r>
          </a:p>
          <a:p>
            <a:pPr>
              <a:lnSpc>
                <a:spcPts val="3240"/>
              </a:lnSpc>
            </a:pPr>
            <a:r>
              <a:rPr lang="de-DE" sz="2700" dirty="0">
                <a:solidFill>
                  <a:schemeClr val="bg1"/>
                </a:solidFill>
                <a:latin typeface="+mj-lt"/>
              </a:rPr>
              <a:t>methodischer Aufbau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965030" y="2783383"/>
            <a:ext cx="660437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de-DE" sz="800" spc="150" dirty="0">
                <a:solidFill>
                  <a:schemeClr val="bg1"/>
                </a:solidFill>
              </a:rPr>
              <a:t>KAPITEL 1</a:t>
            </a:r>
            <a:endParaRPr lang="de-AT" sz="800" spc="150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5E72251-680E-4D4A-AAB4-45B925216C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55" y="5737627"/>
            <a:ext cx="979533" cy="22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72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28408DAE-52E5-48EF-8E14-3402AA94C0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53399" y="5808753"/>
            <a:ext cx="2253383" cy="2147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de-DE" sz="800" kern="1200" cap="all" spc="100" baseline="0" dirty="0" smtClean="0">
                <a:solidFill>
                  <a:srgbClr val="33333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DA1C3861-8BF8-4565-BDF4-6AEAE7BEC5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0742" y="5799345"/>
            <a:ext cx="3600000" cy="209279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marR="0" indent="0" algn="l" defTabSz="828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75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1561636" y="5846953"/>
            <a:ext cx="1594988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750" b="0" kern="12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Ergebnisse in Prozent – </a:t>
            </a:r>
            <a:r>
              <a:rPr lang="de-AT" sz="750" b="0" kern="1200" dirty="0">
                <a:solidFill>
                  <a:srgbClr val="333333"/>
                </a:solidFill>
                <a:latin typeface="+mj-lt"/>
                <a:ea typeface="+mn-ea"/>
                <a:cs typeface="+mn-cs"/>
              </a:rPr>
              <a:t>F1144/Basis: </a:t>
            </a:r>
          </a:p>
        </p:txBody>
      </p:sp>
    </p:spTree>
    <p:extLst>
      <p:ext uri="{BB962C8B-B14F-4D97-AF65-F5344CB8AC3E}">
        <p14:creationId xmlns:p14="http://schemas.microsoft.com/office/powerpoint/2010/main" val="1420220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26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blatt Management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F06FA9E-CE6E-4092-8EEC-A9B8F5F535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" y="0"/>
            <a:ext cx="11047881" cy="6227763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933450" y="2812791"/>
            <a:ext cx="1477963" cy="282575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ts val="1080"/>
              </a:lnSpc>
              <a:spcBef>
                <a:spcPts val="0"/>
              </a:spcBef>
              <a:buFontTx/>
              <a:buNone/>
              <a:defRPr lang="de-DE" sz="900" kern="1200" spc="1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965030" y="3094384"/>
            <a:ext cx="3756798" cy="456535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pPr>
              <a:lnSpc>
                <a:spcPts val="3240"/>
              </a:lnSpc>
            </a:pPr>
            <a:r>
              <a:rPr lang="de-DE" sz="2700" dirty="0">
                <a:solidFill>
                  <a:schemeClr val="bg1"/>
                </a:solidFill>
                <a:latin typeface="+mj-lt"/>
              </a:rPr>
              <a:t>Management Summary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99BD5C3-9689-4640-8F95-A6BB718E0D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55" y="5737627"/>
            <a:ext cx="979533" cy="22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9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blatt für weit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93024EC-3B3A-44DF-9279-786BA707E9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" y="0"/>
            <a:ext cx="11047881" cy="6227763"/>
          </a:xfrm>
          <a:prstGeom prst="rect">
            <a:avLst/>
          </a:prstGeom>
        </p:spPr>
      </p:pic>
      <p:sp>
        <p:nvSpPr>
          <p:cNvPr id="11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933904" y="3099307"/>
            <a:ext cx="4651375" cy="866775"/>
          </a:xfrm>
          <a:prstGeom prst="rect">
            <a:avLst/>
          </a:prstGeom>
        </p:spPr>
        <p:txBody>
          <a:bodyPr lIns="0" tIns="0"/>
          <a:lstStyle>
            <a:lvl1pPr marL="0" indent="0" algn="l">
              <a:lnSpc>
                <a:spcPts val="3240"/>
              </a:lnSpc>
              <a:spcBef>
                <a:spcPts val="0"/>
              </a:spcBef>
              <a:buNone/>
              <a:defRPr lang="de-DE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933450" y="2812791"/>
            <a:ext cx="1477963" cy="282575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ts val="1080"/>
              </a:lnSpc>
              <a:spcBef>
                <a:spcPts val="0"/>
              </a:spcBef>
              <a:buFontTx/>
              <a:buNone/>
              <a:defRPr lang="de-DE" sz="900" kern="1200" spc="1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BCF6780-4BC3-4D9F-A0A7-7D4A7C20F3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55" y="5737627"/>
            <a:ext cx="979533" cy="22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4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gaben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11052175" cy="2076450"/>
          </a:xfrm>
          <a:prstGeom prst="rect">
            <a:avLst/>
          </a:prstGeom>
          <a:gradFill flip="none" rotWithShape="1">
            <a:gsLst>
              <a:gs pos="0">
                <a:srgbClr val="F3F3F3"/>
              </a:gs>
              <a:gs pos="100000">
                <a:srgbClr val="DDDDD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/>
          <p:cNvSpPr txBox="1"/>
          <p:nvPr userDrawn="1"/>
        </p:nvSpPr>
        <p:spPr>
          <a:xfrm>
            <a:off x="954000" y="468000"/>
            <a:ext cx="3960000" cy="22185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lvl="0">
              <a:lnSpc>
                <a:spcPts val="1500"/>
              </a:lnSpc>
            </a:pPr>
            <a:r>
              <a:rPr lang="de-AT" sz="1150" dirty="0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Aufgabenstellung</a:t>
            </a:r>
            <a:endParaRPr lang="de-AT" sz="10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12" y="480032"/>
            <a:ext cx="333321" cy="306000"/>
          </a:xfrm>
          <a:prstGeom prst="rect">
            <a:avLst/>
          </a:prstGeom>
        </p:spPr>
      </p:pic>
      <p:sp>
        <p:nvSpPr>
          <p:cNvPr id="20" name="Textfeld 19"/>
          <p:cNvSpPr txBox="1"/>
          <p:nvPr userDrawn="1"/>
        </p:nvSpPr>
        <p:spPr>
          <a:xfrm>
            <a:off x="8915064" y="5798041"/>
            <a:ext cx="1357103" cy="169277"/>
          </a:xfrm>
          <a:prstGeom prst="rect">
            <a:avLst/>
          </a:prstGeom>
          <a:noFill/>
        </p:spPr>
        <p:txBody>
          <a:bodyPr wrap="none" rIns="0" bIns="0" rtlCol="0">
            <a:spAutoFit/>
          </a:bodyPr>
          <a:lstStyle/>
          <a:p>
            <a:pPr algn="r"/>
            <a:r>
              <a:rPr lang="de-DE" sz="800" spc="100" dirty="0">
                <a:solidFill>
                  <a:srgbClr val="333333"/>
                </a:solidFill>
                <a:latin typeface="Lato" panose="020F0502020204030203" pitchFamily="34" charset="0"/>
              </a:rPr>
              <a:t>AUFGABENSTELLUNG</a:t>
            </a:r>
            <a:endParaRPr lang="de-AT" sz="800" spc="1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0"/>
          </p:nvPr>
        </p:nvSpPr>
        <p:spPr>
          <a:xfrm>
            <a:off x="960804" y="704470"/>
            <a:ext cx="4140000" cy="1368000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de-AT" sz="1000" kern="1200" dirty="0">
                <a:solidFill>
                  <a:srgbClr val="333333"/>
                </a:solidFill>
                <a:latin typeface="Lato" panose="020F0502020204030203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algn="l" defTabSz="829361" rtl="0" eaLnBrk="1" latinLnBrk="0" hangingPunct="1">
              <a:lnSpc>
                <a:spcPts val="1380"/>
              </a:lnSpc>
            </a:pPr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5960487" y="704470"/>
            <a:ext cx="4140000" cy="1368000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de-AT" sz="1000" kern="1200" dirty="0">
                <a:solidFill>
                  <a:srgbClr val="333333"/>
                </a:solidFill>
                <a:latin typeface="Lato" panose="020F0502020204030203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algn="l" defTabSz="829361" rtl="0" eaLnBrk="1" latinLnBrk="0" hangingPunct="1">
              <a:lnSpc>
                <a:spcPts val="1380"/>
              </a:lnSpc>
            </a:pPr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35" name="Textplatzhalter 17">
            <a:extLst>
              <a:ext uri="{FF2B5EF4-FFF2-40B4-BE49-F238E27FC236}">
                <a16:creationId xmlns:a16="http://schemas.microsoft.com/office/drawing/2014/main" id="{DA1C3861-8BF8-4565-BDF4-6AEAE7BEC5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0742" y="5799345"/>
            <a:ext cx="3600000" cy="209279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marR="0" indent="0" algn="l" defTabSz="828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75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36" name="Textfeld 35"/>
          <p:cNvSpPr txBox="1"/>
          <p:nvPr userDrawn="1"/>
        </p:nvSpPr>
        <p:spPr>
          <a:xfrm>
            <a:off x="1561636" y="5846953"/>
            <a:ext cx="1594988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750" b="0" kern="12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Ergebnisse in Prozent – </a:t>
            </a:r>
            <a:r>
              <a:rPr lang="de-AT" sz="750" b="0" kern="1200" dirty="0">
                <a:solidFill>
                  <a:srgbClr val="333333"/>
                </a:solidFill>
                <a:latin typeface="+mj-lt"/>
                <a:ea typeface="+mn-ea"/>
                <a:cs typeface="+mn-cs"/>
              </a:rPr>
              <a:t>F1144/Basis: </a:t>
            </a:r>
          </a:p>
        </p:txBody>
      </p:sp>
      <p:pic>
        <p:nvPicPr>
          <p:cNvPr id="32" name="Grafik 3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82" y="4748471"/>
            <a:ext cx="316033" cy="30600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87" y="3348604"/>
            <a:ext cx="306000" cy="30600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87" y="2394001"/>
            <a:ext cx="306000" cy="306000"/>
          </a:xfrm>
          <a:prstGeom prst="rect">
            <a:avLst/>
          </a:prstGeom>
        </p:spPr>
      </p:pic>
      <p:sp>
        <p:nvSpPr>
          <p:cNvPr id="37" name="Textfeld 36"/>
          <p:cNvSpPr txBox="1"/>
          <p:nvPr userDrawn="1"/>
        </p:nvSpPr>
        <p:spPr>
          <a:xfrm>
            <a:off x="961337" y="2451083"/>
            <a:ext cx="3960000" cy="22313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de-DE" sz="1150" dirty="0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Zielgruppe</a:t>
            </a:r>
            <a:endParaRPr lang="de-DE" altLang="de-DE" sz="1000" b="0" dirty="0">
              <a:solidFill>
                <a:srgbClr val="333333"/>
              </a:solidFill>
              <a:cs typeface="Calibri" pitchFamily="34" charset="0"/>
              <a:sym typeface="Wingdings" pitchFamily="2" charset="2"/>
            </a:endParaRPr>
          </a:p>
        </p:txBody>
      </p:sp>
      <p:sp>
        <p:nvSpPr>
          <p:cNvPr id="38" name="Textfeld 37"/>
          <p:cNvSpPr txBox="1"/>
          <p:nvPr userDrawn="1"/>
        </p:nvSpPr>
        <p:spPr>
          <a:xfrm>
            <a:off x="950756" y="3400136"/>
            <a:ext cx="3960000" cy="22313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de-DE" sz="1150" dirty="0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Repräsentativität</a:t>
            </a:r>
            <a:endParaRPr lang="de-AT" sz="1000" dirty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feld 38"/>
          <p:cNvSpPr txBox="1"/>
          <p:nvPr userDrawn="1"/>
        </p:nvSpPr>
        <p:spPr>
          <a:xfrm>
            <a:off x="953862" y="4800251"/>
            <a:ext cx="3960000" cy="438582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de-DE" sz="1150" dirty="0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Fragebogen</a:t>
            </a:r>
          </a:p>
          <a:p>
            <a:endParaRPr lang="de-DE" sz="400" dirty="0">
              <a:solidFill>
                <a:srgbClr val="333333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de-DE" altLang="de-DE" sz="1000" dirty="0">
                <a:solidFill>
                  <a:srgbClr val="333333"/>
                </a:solidFill>
                <a:cs typeface="Calibri" pitchFamily="34" charset="0"/>
              </a:rPr>
              <a:t>Fragebogen befindet sich im Anhang</a:t>
            </a:r>
            <a:r>
              <a:rPr lang="de-DE" sz="1000" dirty="0">
                <a:solidFill>
                  <a:srgbClr val="333333"/>
                </a:solidFill>
                <a:cs typeface="Calibri" pitchFamily="34" charset="0"/>
              </a:rPr>
              <a:t> </a:t>
            </a:r>
          </a:p>
        </p:txBody>
      </p:sp>
      <p:sp>
        <p:nvSpPr>
          <p:cNvPr id="40" name="Textfeld 39"/>
          <p:cNvSpPr txBox="1"/>
          <p:nvPr userDrawn="1"/>
        </p:nvSpPr>
        <p:spPr>
          <a:xfrm>
            <a:off x="5963149" y="2459647"/>
            <a:ext cx="3960000" cy="22313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de-DE" sz="1150" dirty="0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Befragungsart</a:t>
            </a:r>
            <a:endParaRPr lang="de-DE" sz="1000" dirty="0">
              <a:solidFill>
                <a:srgbClr val="333333"/>
              </a:solidFill>
              <a:cs typeface="Calibri" pitchFamily="34" charset="0"/>
            </a:endParaRPr>
          </a:p>
        </p:txBody>
      </p:sp>
      <p:sp>
        <p:nvSpPr>
          <p:cNvPr id="41" name="Textfeld 40"/>
          <p:cNvSpPr txBox="1"/>
          <p:nvPr userDrawn="1"/>
        </p:nvSpPr>
        <p:spPr>
          <a:xfrm>
            <a:off x="5952568" y="3400136"/>
            <a:ext cx="3960000" cy="22313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de-DE" sz="1150" dirty="0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Auswertungsbasis</a:t>
            </a:r>
            <a:endParaRPr lang="de-DE" altLang="de-DE" sz="1000" dirty="0">
              <a:solidFill>
                <a:srgbClr val="333333"/>
              </a:solidFill>
              <a:cs typeface="Calibri" pitchFamily="34" charset="0"/>
              <a:sym typeface="Wingdings" pitchFamily="2" charset="2"/>
            </a:endParaRPr>
          </a:p>
        </p:txBody>
      </p:sp>
      <p:sp>
        <p:nvSpPr>
          <p:cNvPr id="42" name="Textfeld 41"/>
          <p:cNvSpPr txBox="1"/>
          <p:nvPr userDrawn="1"/>
        </p:nvSpPr>
        <p:spPr>
          <a:xfrm>
            <a:off x="5941299" y="4797604"/>
            <a:ext cx="3960000" cy="22313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de-DE" sz="1150" dirty="0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Befragungszeitraum</a:t>
            </a:r>
            <a:endParaRPr lang="de-DE" sz="1000" dirty="0">
              <a:solidFill>
                <a:srgbClr val="333333"/>
              </a:solidFill>
              <a:cs typeface="Calibri" pitchFamily="34" charset="0"/>
            </a:endParaRPr>
          </a:p>
        </p:txBody>
      </p:sp>
      <p:pic>
        <p:nvPicPr>
          <p:cNvPr id="43" name="Grafik 4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010" y="2390563"/>
            <a:ext cx="327103" cy="306000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899" y="3348604"/>
            <a:ext cx="385560" cy="306000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919" y="4730654"/>
            <a:ext cx="270300" cy="306000"/>
          </a:xfrm>
          <a:prstGeom prst="rect">
            <a:avLst/>
          </a:prstGeom>
        </p:spPr>
      </p:pic>
      <p:sp>
        <p:nvSpPr>
          <p:cNvPr id="46" name="Textplatzhalter 21"/>
          <p:cNvSpPr>
            <a:spLocks noGrp="1"/>
          </p:cNvSpPr>
          <p:nvPr>
            <p:ph type="body" sz="quarter" idx="12"/>
          </p:nvPr>
        </p:nvSpPr>
        <p:spPr>
          <a:xfrm>
            <a:off x="960804" y="2686515"/>
            <a:ext cx="4140000" cy="360000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de-AT" sz="1000" kern="1200" dirty="0">
                <a:solidFill>
                  <a:srgbClr val="333333"/>
                </a:solidFill>
                <a:latin typeface="Lato" panose="020F0502020204030203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algn="l" defTabSz="829361" rtl="0" eaLnBrk="1" latinLnBrk="0" hangingPunct="1">
              <a:lnSpc>
                <a:spcPts val="1380"/>
              </a:lnSpc>
            </a:pPr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47" name="Textplatzhalter 21"/>
          <p:cNvSpPr>
            <a:spLocks noGrp="1"/>
          </p:cNvSpPr>
          <p:nvPr>
            <p:ph type="body" sz="quarter" idx="13"/>
          </p:nvPr>
        </p:nvSpPr>
        <p:spPr>
          <a:xfrm>
            <a:off x="960804" y="3605836"/>
            <a:ext cx="4140000" cy="1044000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de-AT" sz="1000" kern="1200" dirty="0">
                <a:solidFill>
                  <a:srgbClr val="333333"/>
                </a:solidFill>
                <a:latin typeface="Lato" panose="020F0502020204030203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algn="l" defTabSz="829361" rtl="0" eaLnBrk="1" latinLnBrk="0" hangingPunct="1">
              <a:lnSpc>
                <a:spcPts val="1380"/>
              </a:lnSpc>
            </a:pPr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48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5940650" y="5023071"/>
            <a:ext cx="4140000" cy="252000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de-AT" sz="1000" kern="1200" dirty="0">
                <a:solidFill>
                  <a:srgbClr val="333333"/>
                </a:solidFill>
                <a:latin typeface="Lato" panose="020F0502020204030203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algn="l" defTabSz="829361" rtl="0" eaLnBrk="1" latinLnBrk="0" hangingPunct="1">
              <a:lnSpc>
                <a:spcPts val="1380"/>
              </a:lnSpc>
            </a:pPr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49" name="Textplatzhalter 21"/>
          <p:cNvSpPr>
            <a:spLocks noGrp="1"/>
          </p:cNvSpPr>
          <p:nvPr>
            <p:ph type="body" sz="quarter" idx="15"/>
          </p:nvPr>
        </p:nvSpPr>
        <p:spPr>
          <a:xfrm>
            <a:off x="5960487" y="2686515"/>
            <a:ext cx="4140000" cy="360000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de-AT" sz="1000" kern="1200" dirty="0">
                <a:solidFill>
                  <a:srgbClr val="333333"/>
                </a:solidFill>
                <a:latin typeface="Lato" panose="020F0502020204030203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algn="l" defTabSz="829361" rtl="0" eaLnBrk="1" latinLnBrk="0" hangingPunct="1">
              <a:lnSpc>
                <a:spcPts val="1380"/>
              </a:lnSpc>
            </a:pPr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50" name="Textplatzhalter 21"/>
          <p:cNvSpPr>
            <a:spLocks noGrp="1"/>
          </p:cNvSpPr>
          <p:nvPr>
            <p:ph type="body" sz="quarter" idx="16"/>
          </p:nvPr>
        </p:nvSpPr>
        <p:spPr>
          <a:xfrm>
            <a:off x="5960487" y="3605836"/>
            <a:ext cx="4140000" cy="1043902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de-AT" sz="1000" kern="1200" dirty="0">
                <a:solidFill>
                  <a:srgbClr val="333333"/>
                </a:solidFill>
                <a:latin typeface="Lato" panose="020F0502020204030203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algn="l" defTabSz="829361" rtl="0" eaLnBrk="1" latinLnBrk="0" hangingPunct="1">
              <a:lnSpc>
                <a:spcPts val="1380"/>
              </a:lnSpc>
            </a:pPr>
            <a:r>
              <a:rPr lang="de-DE" dirty="0"/>
              <a:t>Textmasterformat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0934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licher Überbl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956206" y="1329670"/>
            <a:ext cx="4572000" cy="3924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/>
          <p:cNvSpPr txBox="1"/>
          <p:nvPr userDrawn="1"/>
        </p:nvSpPr>
        <p:spPr>
          <a:xfrm>
            <a:off x="9699152" y="5793707"/>
            <a:ext cx="578043" cy="169277"/>
          </a:xfrm>
          <a:prstGeom prst="rect">
            <a:avLst/>
          </a:prstGeom>
          <a:noFill/>
        </p:spPr>
        <p:txBody>
          <a:bodyPr wrap="none" rIns="0" bIns="0" rtlCol="0">
            <a:spAutoFit/>
          </a:bodyPr>
          <a:lstStyle/>
          <a:p>
            <a:pPr algn="r"/>
            <a:r>
              <a:rPr lang="de-DE" sz="800" spc="150" dirty="0">
                <a:solidFill>
                  <a:srgbClr val="333333"/>
                </a:solidFill>
                <a:latin typeface="Lato" panose="020F0502020204030203" pitchFamily="34" charset="0"/>
              </a:rPr>
              <a:t>INHALT</a:t>
            </a:r>
            <a:endParaRPr lang="de-AT" sz="800" spc="15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944265" y="468000"/>
            <a:ext cx="3030638" cy="366767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de-DE" sz="2300" dirty="0">
                <a:solidFill>
                  <a:srgbClr val="333333"/>
                </a:solidFill>
                <a:latin typeface="Lato Black" panose="020F0A02020204030203" pitchFamily="34" charset="0"/>
              </a:rPr>
              <a:t>Inhaltlicher Überblick</a:t>
            </a:r>
            <a:endParaRPr lang="de-AT" sz="2300" dirty="0">
              <a:solidFill>
                <a:srgbClr val="333333"/>
              </a:solidFill>
              <a:latin typeface="Lato Black" panose="020F0A02020204030203" pitchFamily="34" charset="0"/>
            </a:endParaRPr>
          </a:p>
        </p:txBody>
      </p:sp>
      <p:sp>
        <p:nvSpPr>
          <p:cNvPr id="13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5713767" y="1338262"/>
            <a:ext cx="5328000" cy="3924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AT" dirty="0"/>
          </a:p>
        </p:txBody>
      </p:sp>
      <p:sp>
        <p:nvSpPr>
          <p:cNvPr id="18" name="Inhaltsplatzhalter 14"/>
          <p:cNvSpPr>
            <a:spLocks noGrp="1"/>
          </p:cNvSpPr>
          <p:nvPr>
            <p:ph sz="quarter" idx="16"/>
          </p:nvPr>
        </p:nvSpPr>
        <p:spPr>
          <a:xfrm>
            <a:off x="965781" y="1417021"/>
            <a:ext cx="3636000" cy="3816000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ts val="1250"/>
              </a:lnSpc>
              <a:spcBef>
                <a:spcPts val="0"/>
              </a:spcBef>
              <a:buClr>
                <a:srgbClr val="1C949C"/>
              </a:buClr>
              <a:buFont typeface="+mj-lt"/>
              <a:buAutoNum type="arabicPeriod"/>
              <a:defRPr lang="de-DE" sz="10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19" name="Textplatzhalter 16"/>
          <p:cNvSpPr>
            <a:spLocks noGrp="1"/>
          </p:cNvSpPr>
          <p:nvPr>
            <p:ph type="body" sz="quarter" idx="17"/>
          </p:nvPr>
        </p:nvSpPr>
        <p:spPr>
          <a:xfrm>
            <a:off x="4561078" y="1415174"/>
            <a:ext cx="911225" cy="3816000"/>
          </a:xfrm>
          <a:prstGeom prst="rect">
            <a:avLst/>
          </a:prstGeom>
        </p:spPr>
        <p:txBody>
          <a:bodyPr rIns="0"/>
          <a:lstStyle>
            <a:lvl1pPr marL="0" indent="0" algn="r">
              <a:lnSpc>
                <a:spcPts val="1250"/>
              </a:lnSpc>
              <a:spcBef>
                <a:spcPts val="0"/>
              </a:spcBef>
              <a:buFontTx/>
              <a:buNone/>
              <a:defRPr lang="de-DE" sz="8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8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8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8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>
              <a:defRPr lang="de-AT" sz="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0800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957328" y="473889"/>
            <a:ext cx="7704000" cy="366712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ts val="2530"/>
              </a:lnSpc>
              <a:spcBef>
                <a:spcPts val="0"/>
              </a:spcBef>
              <a:buFontTx/>
              <a:buNone/>
              <a:defRPr lang="de-AT" sz="2300" kern="1200" dirty="0">
                <a:solidFill>
                  <a:srgbClr val="333333"/>
                </a:solidFill>
                <a:latin typeface="Lato Black" panose="020F0A0202020403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7" name="Textplatzhalter 23"/>
          <p:cNvSpPr>
            <a:spLocks noGrp="1"/>
          </p:cNvSpPr>
          <p:nvPr>
            <p:ph type="body" sz="quarter" idx="12"/>
          </p:nvPr>
        </p:nvSpPr>
        <p:spPr>
          <a:xfrm>
            <a:off x="957328" y="816704"/>
            <a:ext cx="7704000" cy="216000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lang="de-DE" sz="125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28408DAE-52E5-48EF-8E14-3402AA94C0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53399" y="5808753"/>
            <a:ext cx="2253383" cy="2147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de-DE" sz="800" kern="1200" cap="all" spc="100" baseline="0" dirty="0" smtClean="0">
                <a:solidFill>
                  <a:srgbClr val="33333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17">
            <a:extLst>
              <a:ext uri="{FF2B5EF4-FFF2-40B4-BE49-F238E27FC236}">
                <a16:creationId xmlns:a16="http://schemas.microsoft.com/office/drawing/2014/main" id="{DA1C3861-8BF8-4565-BDF4-6AEAE7BEC5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0742" y="5799345"/>
            <a:ext cx="3600000" cy="209279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marR="0" indent="0" algn="l" defTabSz="828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75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1561636" y="5846953"/>
            <a:ext cx="1594988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750" b="0" kern="12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Ergebnisse in Prozent – </a:t>
            </a:r>
            <a:r>
              <a:rPr lang="de-AT" sz="750" b="0" kern="1200" dirty="0">
                <a:solidFill>
                  <a:srgbClr val="333333"/>
                </a:solidFill>
                <a:latin typeface="+mj-lt"/>
                <a:ea typeface="+mn-ea"/>
                <a:cs typeface="+mn-cs"/>
              </a:rPr>
              <a:t>F1144/Basis: </a:t>
            </a:r>
          </a:p>
        </p:txBody>
      </p:sp>
    </p:spTree>
    <p:extLst>
      <p:ext uri="{BB962C8B-B14F-4D97-AF65-F5344CB8AC3E}">
        <p14:creationId xmlns:p14="http://schemas.microsoft.com/office/powerpoint/2010/main" val="315354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1-2zeilige F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5404198"/>
            <a:ext cx="11052000" cy="28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 userDrawn="1"/>
        </p:nvSpPr>
        <p:spPr>
          <a:xfrm>
            <a:off x="954000" y="1094086"/>
            <a:ext cx="9324000" cy="288000"/>
          </a:xfrm>
          <a:prstGeom prst="rect">
            <a:avLst/>
          </a:prstGeom>
          <a:noFill/>
          <a:ln w="9525">
            <a:solidFill>
              <a:srgbClr val="1C9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/>
          <p:cNvSpPr txBox="1"/>
          <p:nvPr userDrawn="1"/>
        </p:nvSpPr>
        <p:spPr>
          <a:xfrm>
            <a:off x="949347" y="5434214"/>
            <a:ext cx="363241" cy="161583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r>
              <a:rPr lang="de-DE" sz="750" b="1" dirty="0">
                <a:solidFill>
                  <a:srgbClr val="333333"/>
                </a:solidFill>
              </a:rPr>
              <a:t>Frage:</a:t>
            </a:r>
            <a:endParaRPr lang="de-AT" sz="750" b="1" dirty="0">
              <a:solidFill>
                <a:srgbClr val="333333"/>
              </a:solidFill>
            </a:endParaRPr>
          </a:p>
        </p:txBody>
      </p:sp>
      <p:sp>
        <p:nvSpPr>
          <p:cNvPr id="19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1557891" y="5423938"/>
            <a:ext cx="8720137" cy="254000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de-DE" sz="75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22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957328" y="473889"/>
            <a:ext cx="7704000" cy="366712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ts val="2530"/>
              </a:lnSpc>
              <a:spcBef>
                <a:spcPts val="0"/>
              </a:spcBef>
              <a:buFontTx/>
              <a:buNone/>
              <a:defRPr lang="de-AT" sz="2300" kern="1200" dirty="0">
                <a:solidFill>
                  <a:srgbClr val="333333"/>
                </a:solidFill>
                <a:latin typeface="Lato Black" panose="020F0A0202020403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25" name="Textplatzhalter 23"/>
          <p:cNvSpPr>
            <a:spLocks noGrp="1"/>
          </p:cNvSpPr>
          <p:nvPr>
            <p:ph type="body" sz="quarter" idx="12"/>
          </p:nvPr>
        </p:nvSpPr>
        <p:spPr>
          <a:xfrm>
            <a:off x="957328" y="816704"/>
            <a:ext cx="7704000" cy="216000"/>
          </a:xfrm>
          <a:prstGeom prst="rect">
            <a:avLst/>
          </a:prstGeom>
        </p:spPr>
        <p:txBody>
          <a:bodyPr lIns="0" tIns="0"/>
          <a:lstStyle>
            <a:lvl1pPr marL="0" indent="0" algn="l">
              <a:lnSpc>
                <a:spcPts val="1500"/>
              </a:lnSpc>
              <a:spcBef>
                <a:spcPts val="0"/>
              </a:spcBef>
              <a:buFontTx/>
              <a:buNone/>
              <a:defRPr lang="de-DE" sz="125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1" y="1171368"/>
            <a:ext cx="144000" cy="144000"/>
          </a:xfrm>
          <a:prstGeom prst="rect">
            <a:avLst/>
          </a:prstGeom>
        </p:spPr>
      </p:pic>
      <p:sp>
        <p:nvSpPr>
          <p:cNvPr id="30" name="Textplatzhalter 28"/>
          <p:cNvSpPr>
            <a:spLocks noGrp="1"/>
          </p:cNvSpPr>
          <p:nvPr>
            <p:ph type="body" sz="quarter" idx="13"/>
          </p:nvPr>
        </p:nvSpPr>
        <p:spPr>
          <a:xfrm>
            <a:off x="1204728" y="1103005"/>
            <a:ext cx="9072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de-DE" sz="900" b="1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900" b="1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900" b="1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900" b="1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>
              <a:defRPr lang="de-AT" sz="900" b="1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28408DAE-52E5-48EF-8E14-3402AA94C0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53399" y="5808753"/>
            <a:ext cx="2253383" cy="2147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de-DE" sz="800" kern="1200" cap="all" spc="100" baseline="0" dirty="0" smtClean="0">
                <a:solidFill>
                  <a:srgbClr val="33333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17">
            <a:extLst>
              <a:ext uri="{FF2B5EF4-FFF2-40B4-BE49-F238E27FC236}">
                <a16:creationId xmlns:a16="http://schemas.microsoft.com/office/drawing/2014/main" id="{DA1C3861-8BF8-4565-BDF4-6AEAE7BEC5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0742" y="5799345"/>
            <a:ext cx="3600000" cy="209279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marR="0" indent="0" algn="l" defTabSz="828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75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561636" y="5846953"/>
            <a:ext cx="1594988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750" b="0" kern="12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Ergebnisse in Prozent – </a:t>
            </a:r>
            <a:r>
              <a:rPr lang="de-AT" sz="750" b="0" kern="1200" dirty="0">
                <a:solidFill>
                  <a:srgbClr val="333333"/>
                </a:solidFill>
                <a:latin typeface="+mj-lt"/>
                <a:ea typeface="+mn-ea"/>
                <a:cs typeface="+mn-cs"/>
              </a:rPr>
              <a:t>F1144/Basis: </a:t>
            </a:r>
          </a:p>
        </p:txBody>
      </p:sp>
    </p:spTree>
    <p:extLst>
      <p:ext uri="{BB962C8B-B14F-4D97-AF65-F5344CB8AC3E}">
        <p14:creationId xmlns:p14="http://schemas.microsoft.com/office/powerpoint/2010/main" val="74764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Headline + 1,2zeilige F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5404198"/>
            <a:ext cx="11052000" cy="28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AT"/>
          </a:p>
        </p:txBody>
      </p:sp>
      <p:sp>
        <p:nvSpPr>
          <p:cNvPr id="10" name="Textfeld 9"/>
          <p:cNvSpPr txBox="1"/>
          <p:nvPr userDrawn="1"/>
        </p:nvSpPr>
        <p:spPr>
          <a:xfrm>
            <a:off x="949347" y="5434214"/>
            <a:ext cx="363241" cy="161583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r>
              <a:rPr lang="de-DE" sz="750" b="1" dirty="0">
                <a:solidFill>
                  <a:srgbClr val="333333"/>
                </a:solidFill>
              </a:rPr>
              <a:t>Frage:</a:t>
            </a:r>
            <a:endParaRPr lang="de-AT" sz="750" b="1" dirty="0">
              <a:solidFill>
                <a:srgbClr val="333333"/>
              </a:solidFill>
            </a:endParaRPr>
          </a:p>
        </p:txBody>
      </p:sp>
      <p:sp>
        <p:nvSpPr>
          <p:cNvPr id="19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1557891" y="5423938"/>
            <a:ext cx="8720137" cy="254000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de-DE" sz="75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22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957328" y="473889"/>
            <a:ext cx="7740000" cy="366712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ts val="2530"/>
              </a:lnSpc>
              <a:spcBef>
                <a:spcPts val="0"/>
              </a:spcBef>
              <a:buFontTx/>
              <a:buNone/>
              <a:defRPr lang="de-AT" sz="2300" kern="1200" dirty="0">
                <a:solidFill>
                  <a:srgbClr val="333333"/>
                </a:solidFill>
                <a:latin typeface="Lato Black" panose="020F0A0202020403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25" name="Textplatzhalter 23"/>
          <p:cNvSpPr>
            <a:spLocks noGrp="1"/>
          </p:cNvSpPr>
          <p:nvPr>
            <p:ph type="body" sz="quarter" idx="12"/>
          </p:nvPr>
        </p:nvSpPr>
        <p:spPr>
          <a:xfrm>
            <a:off x="957328" y="816704"/>
            <a:ext cx="7740000" cy="216000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lang="de-DE" sz="125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28408DAE-52E5-48EF-8E14-3402AA94C0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53399" y="5808753"/>
            <a:ext cx="2253383" cy="2147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de-DE" sz="800" kern="1200" cap="all" spc="100" baseline="0" dirty="0" smtClean="0">
                <a:solidFill>
                  <a:srgbClr val="33333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17">
            <a:extLst>
              <a:ext uri="{FF2B5EF4-FFF2-40B4-BE49-F238E27FC236}">
                <a16:creationId xmlns:a16="http://schemas.microsoft.com/office/drawing/2014/main" id="{DA1C3861-8BF8-4565-BDF4-6AEAE7BEC5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0742" y="5799345"/>
            <a:ext cx="3600000" cy="209279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marR="0" indent="0" algn="l" defTabSz="828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75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1561636" y="5846953"/>
            <a:ext cx="1594988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750" b="0" kern="12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Ergebnisse in Prozent – </a:t>
            </a:r>
            <a:r>
              <a:rPr lang="de-AT" sz="750" b="0" kern="1200" dirty="0">
                <a:solidFill>
                  <a:srgbClr val="333333"/>
                </a:solidFill>
                <a:latin typeface="+mj-lt"/>
                <a:ea typeface="+mn-ea"/>
                <a:cs typeface="+mn-cs"/>
              </a:rPr>
              <a:t>F1144/Basis: </a:t>
            </a:r>
          </a:p>
        </p:txBody>
      </p:sp>
    </p:spTree>
    <p:extLst>
      <p:ext uri="{BB962C8B-B14F-4D97-AF65-F5344CB8AC3E}">
        <p14:creationId xmlns:p14="http://schemas.microsoft.com/office/powerpoint/2010/main" val="4982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10266338" y="5780842"/>
            <a:ext cx="323165" cy="184666"/>
          </a:xfrm>
          <a:prstGeom prst="rect">
            <a:avLst/>
          </a:prstGeom>
          <a:noFill/>
        </p:spPr>
        <p:txBody>
          <a:bodyPr wrap="none" rIns="0" bIns="0" rtlCol="0">
            <a:spAutoFit/>
          </a:bodyPr>
          <a:lstStyle/>
          <a:p>
            <a:pPr algn="r"/>
            <a:fld id="{997DC7BD-782A-4BC6-9F25-DAF64AB26A5C}" type="slidenum">
              <a:rPr lang="de-AT" sz="900" smtClean="0">
                <a:solidFill>
                  <a:srgbClr val="333333"/>
                </a:solidFill>
                <a:latin typeface="+mn-lt"/>
              </a:rPr>
              <a:pPr algn="r"/>
              <a:t>‹Nr.›</a:t>
            </a:fld>
            <a:endParaRPr lang="de-AT" sz="900" dirty="0">
              <a:solidFill>
                <a:srgbClr val="333333"/>
              </a:solidFill>
              <a:latin typeface="+mn-lt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DC6837E-2231-47AD-8629-A9C1D847FDF4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471158" y="5727050"/>
            <a:ext cx="979533" cy="225811"/>
          </a:xfrm>
          <a:prstGeom prst="rect">
            <a:avLst/>
          </a:prstGeom>
        </p:spPr>
      </p:pic>
      <p:pic>
        <p:nvPicPr>
          <p:cNvPr id="2" name="Picture 2" descr="Business Upper Austria – OÖ Wirtschaftsagentur – Wikipedia">
            <a:extLst>
              <a:ext uri="{FF2B5EF4-FFF2-40B4-BE49-F238E27FC236}">
                <a16:creationId xmlns:a16="http://schemas.microsoft.com/office/drawing/2014/main" id="{A81569F8-DAE6-7149-6E7B-AE4C1D8428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564" y="271609"/>
            <a:ext cx="668640" cy="68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0D2C70F-BFFB-4989-82D5-603AD25D2F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5" b="20542"/>
          <a:stretch/>
        </p:blipFill>
        <p:spPr>
          <a:xfrm>
            <a:off x="9943200" y="287881"/>
            <a:ext cx="669600" cy="44117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D765D81-CB24-4123-8057-3BB4BF380124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82" y="285284"/>
            <a:ext cx="669600" cy="66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9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1" r:id="rId2"/>
    <p:sldLayoutId id="2147483702" r:id="rId3"/>
    <p:sldLayoutId id="2147483710" r:id="rId4"/>
    <p:sldLayoutId id="2147483703" r:id="rId5"/>
    <p:sldLayoutId id="2147483709" r:id="rId6"/>
    <p:sldLayoutId id="2147483661" r:id="rId7"/>
    <p:sldLayoutId id="2147483706" r:id="rId8"/>
    <p:sldLayoutId id="2147483704" r:id="rId9"/>
    <p:sldLayoutId id="2147483705" r:id="rId10"/>
    <p:sldLayoutId id="2147483713" r:id="rId11"/>
    <p:sldLayoutId id="2147483707" r:id="rId12"/>
    <p:sldLayoutId id="2147483715" r:id="rId13"/>
    <p:sldLayoutId id="2147483714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11" r:id="rId20"/>
    <p:sldLayoutId id="2147483712" r:id="rId21"/>
  </p:sldLayoutIdLst>
  <p:txStyles>
    <p:titleStyle>
      <a:lvl1pPr algn="l" defTabSz="828904" rtl="0" eaLnBrk="1" latinLnBrk="0" hangingPunct="1">
        <a:lnSpc>
          <a:spcPct val="90000"/>
        </a:lnSpc>
        <a:spcBef>
          <a:spcPct val="0"/>
        </a:spcBef>
        <a:buNone/>
        <a:defRPr sz="3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28904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None/>
        <a:defRPr lang="de-DE" sz="750" kern="1200" dirty="0" smtClean="0">
          <a:solidFill>
            <a:srgbClr val="333333"/>
          </a:solidFill>
          <a:latin typeface="Lato" panose="020F0502020204030203" pitchFamily="34" charset="0"/>
          <a:ea typeface="+mn-ea"/>
          <a:cs typeface="+mn-cs"/>
        </a:defRPr>
      </a:lvl1pPr>
      <a:lvl2pPr marL="621678" indent="-207226" algn="l" defTabSz="828904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2176" kern="1200">
          <a:solidFill>
            <a:schemeClr val="tx1"/>
          </a:solidFill>
          <a:latin typeface="+mn-lt"/>
          <a:ea typeface="+mn-ea"/>
          <a:cs typeface="+mn-cs"/>
        </a:defRPr>
      </a:lvl2pPr>
      <a:lvl3pPr marL="1036130" indent="-207226" algn="l" defTabSz="828904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450581" indent="-207226" algn="l" defTabSz="828904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865033" indent="-207226" algn="l" defTabSz="828904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279485" indent="-207226" algn="l" defTabSz="828904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693937" indent="-207226" algn="l" defTabSz="828904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3108389" indent="-207226" algn="l" defTabSz="828904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522840" indent="-207226" algn="l" defTabSz="828904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8904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414452" algn="l" defTabSz="828904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828904" algn="l" defTabSz="828904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3pPr>
      <a:lvl4pPr marL="1243355" algn="l" defTabSz="828904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657807" algn="l" defTabSz="828904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072259" algn="l" defTabSz="828904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486711" algn="l" defTabSz="828904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2901163" algn="l" defTabSz="828904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315614" algn="l" defTabSz="828904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61" userDrawn="1">
          <p15:clr>
            <a:srgbClr val="F26B43"/>
          </p15:clr>
        </p15:guide>
        <p15:guide id="2" pos="34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stenlose Illustrationen zum Thema Digitalisierung">
            <a:extLst>
              <a:ext uri="{FF2B5EF4-FFF2-40B4-BE49-F238E27FC236}">
                <a16:creationId xmlns:a16="http://schemas.microsoft.com/office/drawing/2014/main" id="{A6FEDC2D-438C-9A2B-286A-78ADFC508BF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22" r="952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8A37259-F5F9-4052-886F-54A2EB90D0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9074" y="5438775"/>
            <a:ext cx="2627581" cy="282575"/>
          </a:xfrm>
        </p:spPr>
        <p:txBody>
          <a:bodyPr/>
          <a:lstStyle/>
          <a:p>
            <a:r>
              <a:rPr lang="de-DE" dirty="0"/>
              <a:t>Eine Analyse des MARKET Marktforschungsinstituts für die BUSINESS UPPER AUSTRIA - OÖ. Wirtschaftsagentur GmbH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254EEA-BB75-4C11-89B5-8A7CD6F399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9074" y="1596306"/>
            <a:ext cx="7688312" cy="1343142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r>
              <a:rPr lang="de-AT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Fit für die Digitalisierung </a:t>
            </a:r>
            <a:endParaRPr lang="de-AT" sz="1800" b="1" dirty="0"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de-AT" sz="1800" b="1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Betriebliche Ansätze zur Steigerung der digitalen Fertigkeiten zur Sicherung der Beschäftigungsfähigkeit und Arbeitszufriedenheit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14D0395-E8FC-40D3-960F-B092A10033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9074" y="3113881"/>
            <a:ext cx="7688312" cy="613652"/>
          </a:xfrm>
          <a:solidFill>
            <a:srgbClr val="FFFFFF">
              <a:alpha val="40000"/>
            </a:srgbClr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AT" dirty="0"/>
              <a:t>Eine Analyse unter HR-Verantwortlichen und Betriebsräten von großen oberösterreichischen Unternehmen </a:t>
            </a:r>
          </a:p>
        </p:txBody>
      </p:sp>
    </p:spTree>
    <p:extLst>
      <p:ext uri="{BB962C8B-B14F-4D97-AF65-F5344CB8AC3E}">
        <p14:creationId xmlns:p14="http://schemas.microsoft.com/office/powerpoint/2010/main" val="1949246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426F5F0-DE88-CF48-F657-0D01E5BD38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Was braucht es für die Zukunft, um die Herausforderungen, die die Digitalisierung mit sich bringt, bewältigen zu können? Zunächst was sehen Sie innerbetrieblich für notwendig?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D084E2-3435-2BED-CE09-3A12BF4C5E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7328" y="473889"/>
            <a:ext cx="8112714" cy="366712"/>
          </a:xfrm>
        </p:spPr>
        <p:txBody>
          <a:bodyPr/>
          <a:lstStyle/>
          <a:p>
            <a:r>
              <a:rPr lang="de-DE" dirty="0"/>
              <a:t>Zukunftsbewältigung: </a:t>
            </a:r>
            <a:r>
              <a:rPr lang="de-DE" dirty="0" err="1"/>
              <a:t>innerbetriebl</a:t>
            </a:r>
            <a:r>
              <a:rPr lang="de-DE" dirty="0"/>
              <a:t>. Unterstützung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DC8405-5680-65DC-B818-9E91354CAE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Basis: Auf jeden Fall notwendig (Note 1)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34B57C8-0339-7307-10E1-AE817971E2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Ganz wichtig für alle Gruppe: Die Einbeziehung der HR-Verantwortlichen / Betriebsräte in die Veränderungsprozesse, Führungskräfte die auch auf Distanz führen können und  Zeit für persönliche Gespräche.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645B894-FC5C-12A2-23D8-D97360FF90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UNTERSTÜTZUNSMÖGLICHKEITEN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227D658-07FA-7144-CD79-C0DE4502C4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HR-Verantwortliche und Betriebsräte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65535F6-87A7-15CD-7D14-9DC24C9F6308}"/>
              </a:ext>
            </a:extLst>
          </p:cNvPr>
          <p:cNvSpPr/>
          <p:nvPr/>
        </p:nvSpPr>
        <p:spPr>
          <a:xfrm>
            <a:off x="2837092" y="3854693"/>
            <a:ext cx="5163593" cy="230832"/>
          </a:xfrm>
          <a:prstGeom prst="rect">
            <a:avLst/>
          </a:prstGeom>
          <a:solidFill>
            <a:srgbClr val="F1F8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Funktionierende Systeme, die wirklich eine 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Erleichterung</a:t>
            </a:r>
            <a:r>
              <a:rPr lang="de-DE" sz="900" b="1" dirty="0">
                <a:solidFill>
                  <a:srgbClr val="333333"/>
                </a:solidFill>
                <a:latin typeface="Lato" panose="020F0502020204030203" pitchFamily="34" charset="0"/>
              </a:rPr>
              <a:t> und keine Erschwernis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 darstellen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8EFF4C0-094A-1A27-3C64-A54FBFB07FDF}"/>
              </a:ext>
            </a:extLst>
          </p:cNvPr>
          <p:cNvSpPr/>
          <p:nvPr/>
        </p:nvSpPr>
        <p:spPr>
          <a:xfrm>
            <a:off x="3994460" y="4096704"/>
            <a:ext cx="4006225" cy="230832"/>
          </a:xfrm>
          <a:prstGeom prst="rect">
            <a:avLst/>
          </a:prstGeom>
          <a:solidFill>
            <a:srgbClr val="F1F8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Führungskräfte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, die qualifiziert auch bei 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Distanz</a:t>
            </a:r>
            <a:r>
              <a:rPr lang="de-DE" sz="900" b="1" dirty="0">
                <a:solidFill>
                  <a:srgbClr val="333333"/>
                </a:solidFill>
                <a:latin typeface="Lato" panose="020F0502020204030203" pitchFamily="34" charset="0"/>
              </a:rPr>
              <a:t> führen 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können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BA774A7-C200-5524-71CE-F464A146CAFA}"/>
              </a:ext>
            </a:extLst>
          </p:cNvPr>
          <p:cNvSpPr/>
          <p:nvPr/>
        </p:nvSpPr>
        <p:spPr>
          <a:xfrm>
            <a:off x="1347902" y="3616977"/>
            <a:ext cx="6652783" cy="230832"/>
          </a:xfrm>
          <a:prstGeom prst="rect">
            <a:avLst/>
          </a:prstGeom>
          <a:solidFill>
            <a:srgbClr val="F1F8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Einbeziehung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 des Betriebsrats bei </a:t>
            </a:r>
            <a:r>
              <a:rPr lang="de-DE" sz="900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digitalen Veränderungsprozessen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, die die Mitarbeiter*innen betreffen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DE58F18-F179-B535-E878-145BF0F152AD}"/>
              </a:ext>
            </a:extLst>
          </p:cNvPr>
          <p:cNvSpPr/>
          <p:nvPr/>
        </p:nvSpPr>
        <p:spPr>
          <a:xfrm>
            <a:off x="2255201" y="3379261"/>
            <a:ext cx="5745484" cy="23083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Betriebsräte, die genügend Zeit für das 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persönliche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 Gespräch, für die Anliegen der Kolleg*innen erhalten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C058F52-00F9-859C-D10D-132CB190E962}"/>
              </a:ext>
            </a:extLst>
          </p:cNvPr>
          <p:cNvSpPr/>
          <p:nvPr/>
        </p:nvSpPr>
        <p:spPr>
          <a:xfrm>
            <a:off x="1936204" y="4790472"/>
            <a:ext cx="6064481" cy="230832"/>
          </a:xfrm>
          <a:prstGeom prst="rect">
            <a:avLst/>
          </a:prstGeom>
          <a:solidFill>
            <a:srgbClr val="F1F8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b="1" dirty="0">
                <a:solidFill>
                  <a:srgbClr val="333333"/>
                </a:solidFill>
                <a:latin typeface="Lato" panose="020F0502020204030203" pitchFamily="34" charset="0"/>
              </a:rPr>
              <a:t> Mut zum 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Erproben</a:t>
            </a:r>
            <a:r>
              <a:rPr lang="de-DE" sz="900" b="1" dirty="0">
                <a:solidFill>
                  <a:srgbClr val="333333"/>
                </a:solidFill>
                <a:latin typeface="Lato" panose="020F0502020204030203" pitchFamily="34" charset="0"/>
              </a:rPr>
              <a:t> und auch 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Scheitern</a:t>
            </a:r>
            <a:r>
              <a:rPr lang="de-DE" sz="900" b="1" dirty="0">
                <a:solidFill>
                  <a:srgbClr val="333333"/>
                </a:solidFill>
                <a:latin typeface="Lato" panose="020F0502020204030203" pitchFamily="34" charset="0"/>
              </a:rPr>
              <a:t> 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in einem Umgewöhnungsprozess (auch Scheitern muss erlaubt sein)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60797C4-E1DF-CC00-117B-57092D64F8F0}"/>
              </a:ext>
            </a:extLst>
          </p:cNvPr>
          <p:cNvSpPr/>
          <p:nvPr/>
        </p:nvSpPr>
        <p:spPr>
          <a:xfrm>
            <a:off x="926312" y="4565181"/>
            <a:ext cx="7074373" cy="230832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Informations- und 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Kommunikationssysteme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, die auf die unterschiedlichen Arbeitswelten (virtuell, Präsenz) Rücksicht nehmen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81643149-5366-CBF3-7214-A4DD09608032}"/>
              </a:ext>
            </a:extLst>
          </p:cNvPr>
          <p:cNvSpPr/>
          <p:nvPr/>
        </p:nvSpPr>
        <p:spPr>
          <a:xfrm>
            <a:off x="1718196" y="4327745"/>
            <a:ext cx="6282489" cy="230832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Klare Vernetzung 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von Betriebsrat, HR, IT &amp; Recht (regelmäßig gemeinsame Meetings um Up-</a:t>
            </a:r>
            <a:r>
              <a:rPr lang="de-DE" sz="900" dirty="0" err="1">
                <a:solidFill>
                  <a:srgbClr val="333333"/>
                </a:solidFill>
                <a:latin typeface="Lato" panose="020F0502020204030203" pitchFamily="34" charset="0"/>
              </a:rPr>
              <a:t>to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-Date zu bleiben)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078BA5AB-B210-CF7C-9886-75F93D710C1D}"/>
              </a:ext>
            </a:extLst>
          </p:cNvPr>
          <p:cNvSpPr/>
          <p:nvPr/>
        </p:nvSpPr>
        <p:spPr>
          <a:xfrm>
            <a:off x="2732897" y="5030323"/>
            <a:ext cx="5267788" cy="230832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 Bezahlte Transfer-Zeit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, um zu gewährleisten, dass Erfahrungswissen weitergegeben wird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EADD901-A30C-8F2F-D18E-ED8D406C23DB}"/>
              </a:ext>
            </a:extLst>
          </p:cNvPr>
          <p:cNvSpPr/>
          <p:nvPr/>
        </p:nvSpPr>
        <p:spPr>
          <a:xfrm>
            <a:off x="2840472" y="1692392"/>
            <a:ext cx="5142753" cy="230832"/>
          </a:xfrm>
          <a:prstGeom prst="rect">
            <a:avLst/>
          </a:prstGeom>
          <a:solidFill>
            <a:srgbClr val="F1F8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Funktionierende Systeme, die wirklich eine 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Erleichterung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 und keine Erschwernis darstellen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4BE915F-F568-3025-87E1-E80B0F80C53E}"/>
              </a:ext>
            </a:extLst>
          </p:cNvPr>
          <p:cNvSpPr/>
          <p:nvPr/>
        </p:nvSpPr>
        <p:spPr>
          <a:xfrm>
            <a:off x="3977000" y="1915401"/>
            <a:ext cx="4006225" cy="230832"/>
          </a:xfrm>
          <a:prstGeom prst="rect">
            <a:avLst/>
          </a:prstGeom>
          <a:solidFill>
            <a:srgbClr val="F1F8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Führungskräfte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, die qualifiziert auch bei 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Distanz</a:t>
            </a:r>
            <a:r>
              <a:rPr lang="de-DE" sz="900" b="1" dirty="0">
                <a:solidFill>
                  <a:srgbClr val="333333"/>
                </a:solidFill>
                <a:latin typeface="Lato" panose="020F0502020204030203" pitchFamily="34" charset="0"/>
              </a:rPr>
              <a:t> führen 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können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8806354-612F-F554-5876-5F1CA48E8AAA}"/>
              </a:ext>
            </a:extLst>
          </p:cNvPr>
          <p:cNvSpPr/>
          <p:nvPr/>
        </p:nvSpPr>
        <p:spPr>
          <a:xfrm>
            <a:off x="4095622" y="2138410"/>
            <a:ext cx="3887603" cy="230832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Eine </a:t>
            </a:r>
            <a:r>
              <a:rPr lang="de-DE" sz="900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Unternehmensleitung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, die 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Digitalisierung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 vorlebt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BC68AC8-D329-100E-F1A1-EF779A2CCB87}"/>
              </a:ext>
            </a:extLst>
          </p:cNvPr>
          <p:cNvSpPr/>
          <p:nvPr/>
        </p:nvSpPr>
        <p:spPr>
          <a:xfrm>
            <a:off x="865571" y="2344820"/>
            <a:ext cx="7117654" cy="230832"/>
          </a:xfrm>
          <a:prstGeom prst="rect">
            <a:avLst/>
          </a:prstGeom>
          <a:solidFill>
            <a:srgbClr val="F1F8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Einbeziehung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 der HR-Verantwortlichen bei </a:t>
            </a:r>
            <a:r>
              <a:rPr lang="de-DE" sz="900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digitalen Veränderungsprozessen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, die die Mitarbeiter*innen betreffen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0792026-3ACE-99AB-A2FC-901E14137381}"/>
              </a:ext>
            </a:extLst>
          </p:cNvPr>
          <p:cNvSpPr/>
          <p:nvPr/>
        </p:nvSpPr>
        <p:spPr>
          <a:xfrm>
            <a:off x="1923554" y="2581414"/>
            <a:ext cx="6059671" cy="230832"/>
          </a:xfrm>
          <a:prstGeom prst="rect">
            <a:avLst/>
          </a:prstGeom>
          <a:solidFill>
            <a:srgbClr val="F1F8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 Mut </a:t>
            </a:r>
            <a:r>
              <a:rPr lang="de-DE" sz="900" b="1" dirty="0">
                <a:solidFill>
                  <a:srgbClr val="333333"/>
                </a:solidFill>
                <a:latin typeface="Lato" panose="020F0502020204030203" pitchFamily="34" charset="0"/>
              </a:rPr>
              <a:t>zum 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Erproben</a:t>
            </a:r>
            <a:r>
              <a:rPr lang="de-DE" sz="900" b="1" dirty="0">
                <a:solidFill>
                  <a:srgbClr val="333333"/>
                </a:solidFill>
                <a:latin typeface="Lato" panose="020F0502020204030203" pitchFamily="34" charset="0"/>
              </a:rPr>
              <a:t> und auch 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Scheitern</a:t>
            </a:r>
            <a:r>
              <a:rPr lang="de-DE" sz="900" b="1" dirty="0">
                <a:solidFill>
                  <a:srgbClr val="333333"/>
                </a:solidFill>
                <a:latin typeface="Lato" panose="020F0502020204030203" pitchFamily="34" charset="0"/>
              </a:rPr>
              <a:t> 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in einem Umgewöhnungsprozess (auch Scheitern muss erlaubt sein)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DB697C9-17B2-0E2B-E626-D3EC79D15F29}"/>
              </a:ext>
            </a:extLst>
          </p:cNvPr>
          <p:cNvSpPr/>
          <p:nvPr/>
        </p:nvSpPr>
        <p:spPr>
          <a:xfrm>
            <a:off x="2952681" y="2804424"/>
            <a:ext cx="5030544" cy="230832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 Change-Management 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(Digitalisierung muss als langwieriger Prozess begleitet werden)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3D61D364-D1A6-C2C3-B089-9350BEF5A436}"/>
              </a:ext>
            </a:extLst>
          </p:cNvPr>
          <p:cNvSpPr/>
          <p:nvPr/>
        </p:nvSpPr>
        <p:spPr>
          <a:xfrm>
            <a:off x="8064056" y="3902962"/>
            <a:ext cx="1913466" cy="138327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EE1BA976-AAE8-528B-1A70-5D8E128D00BE}"/>
              </a:ext>
            </a:extLst>
          </p:cNvPr>
          <p:cNvSpPr/>
          <p:nvPr/>
        </p:nvSpPr>
        <p:spPr>
          <a:xfrm>
            <a:off x="9977518" y="3844431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 dirty="0">
                <a:solidFill>
                  <a:srgbClr val="333333"/>
                </a:solidFill>
                <a:latin typeface="Lato" panose="020F0502020204030203" pitchFamily="34" charset="0"/>
              </a:rPr>
              <a:t>72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B6A3FB8B-AA55-5459-2F28-E37C1CA8C97A}"/>
              </a:ext>
            </a:extLst>
          </p:cNvPr>
          <p:cNvSpPr/>
          <p:nvPr/>
        </p:nvSpPr>
        <p:spPr>
          <a:xfrm>
            <a:off x="8064056" y="4137949"/>
            <a:ext cx="1621127" cy="138327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9C7C450C-A362-8F62-F2F6-91FCB622C3B3}"/>
              </a:ext>
            </a:extLst>
          </p:cNvPr>
          <p:cNvSpPr/>
          <p:nvPr/>
        </p:nvSpPr>
        <p:spPr>
          <a:xfrm>
            <a:off x="9685187" y="4079418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61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D36E1E83-A0EB-2D0A-4ED4-025529284BEF}"/>
              </a:ext>
            </a:extLst>
          </p:cNvPr>
          <p:cNvSpPr/>
          <p:nvPr/>
        </p:nvSpPr>
        <p:spPr>
          <a:xfrm>
            <a:off x="8064056" y="3667975"/>
            <a:ext cx="1940043" cy="138327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759EEE95-AC4F-FA7E-D6C8-5553B314C8CC}"/>
              </a:ext>
            </a:extLst>
          </p:cNvPr>
          <p:cNvSpPr/>
          <p:nvPr/>
        </p:nvSpPr>
        <p:spPr>
          <a:xfrm>
            <a:off x="10004098" y="3609444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73</a:t>
            </a: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F7F5F9E8-7D55-0D5F-C0B3-6C2C0094834A}"/>
              </a:ext>
            </a:extLst>
          </p:cNvPr>
          <p:cNvSpPr/>
          <p:nvPr/>
        </p:nvSpPr>
        <p:spPr>
          <a:xfrm>
            <a:off x="8064056" y="3432988"/>
            <a:ext cx="1966619" cy="138327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D65243FF-73F4-CC52-5CEB-24CFB14EB989}"/>
              </a:ext>
            </a:extLst>
          </p:cNvPr>
          <p:cNvSpPr/>
          <p:nvPr/>
        </p:nvSpPr>
        <p:spPr>
          <a:xfrm>
            <a:off x="10030674" y="3374457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74</a:t>
            </a: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90D6C135-4D37-1A14-C834-3220E9FC06EB}"/>
              </a:ext>
            </a:extLst>
          </p:cNvPr>
          <p:cNvSpPr/>
          <p:nvPr/>
        </p:nvSpPr>
        <p:spPr>
          <a:xfrm>
            <a:off x="8064056" y="4842910"/>
            <a:ext cx="1355368" cy="138327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0B704E25-7299-8E73-595C-81D1C3192D0A}"/>
              </a:ext>
            </a:extLst>
          </p:cNvPr>
          <p:cNvSpPr/>
          <p:nvPr/>
        </p:nvSpPr>
        <p:spPr>
          <a:xfrm>
            <a:off x="9419424" y="4784379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51</a:t>
            </a: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0AA77A1C-74D7-51B7-3B6F-71BCF93DDB31}"/>
              </a:ext>
            </a:extLst>
          </p:cNvPr>
          <p:cNvSpPr/>
          <p:nvPr/>
        </p:nvSpPr>
        <p:spPr>
          <a:xfrm>
            <a:off x="8064056" y="4607923"/>
            <a:ext cx="1355368" cy="138327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8198512E-3E59-CBE0-A01B-78C90548515E}"/>
              </a:ext>
            </a:extLst>
          </p:cNvPr>
          <p:cNvSpPr/>
          <p:nvPr/>
        </p:nvSpPr>
        <p:spPr>
          <a:xfrm>
            <a:off x="9419424" y="4549392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51</a:t>
            </a: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89326B97-3840-9651-0DA6-C018E9FF2372}"/>
              </a:ext>
            </a:extLst>
          </p:cNvPr>
          <p:cNvSpPr/>
          <p:nvPr/>
        </p:nvSpPr>
        <p:spPr>
          <a:xfrm>
            <a:off x="8064056" y="4372936"/>
            <a:ext cx="1594551" cy="138327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7819A245-1F99-9ACE-261B-BE19CD94022A}"/>
              </a:ext>
            </a:extLst>
          </p:cNvPr>
          <p:cNvSpPr/>
          <p:nvPr/>
        </p:nvSpPr>
        <p:spPr>
          <a:xfrm>
            <a:off x="9658607" y="4314405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60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45D5AA74-E88F-FBD1-FEB4-1A390ACC1E41}"/>
              </a:ext>
            </a:extLst>
          </p:cNvPr>
          <p:cNvSpPr/>
          <p:nvPr/>
        </p:nvSpPr>
        <p:spPr>
          <a:xfrm>
            <a:off x="8064056" y="5077900"/>
            <a:ext cx="1355368" cy="138327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7E8749A7-F394-AA1F-27B3-A5EE7CB3764D}"/>
              </a:ext>
            </a:extLst>
          </p:cNvPr>
          <p:cNvSpPr/>
          <p:nvPr/>
        </p:nvSpPr>
        <p:spPr>
          <a:xfrm>
            <a:off x="9419424" y="5019369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51</a:t>
            </a:r>
          </a:p>
        </p:txBody>
      </p:sp>
      <p:sp>
        <p:nvSpPr>
          <p:cNvPr id="135" name="Textfeld 134">
            <a:extLst>
              <a:ext uri="{FF2B5EF4-FFF2-40B4-BE49-F238E27FC236}">
                <a16:creationId xmlns:a16="http://schemas.microsoft.com/office/drawing/2014/main" id="{07F7EC59-929A-A036-C511-756E686C715E}"/>
              </a:ext>
            </a:extLst>
          </p:cNvPr>
          <p:cNvSpPr txBox="1"/>
          <p:nvPr/>
        </p:nvSpPr>
        <p:spPr>
          <a:xfrm>
            <a:off x="8013018" y="3168612"/>
            <a:ext cx="2211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cap="all" spc="100" dirty="0"/>
              <a:t>SICHTWEISE</a:t>
            </a:r>
          </a:p>
          <a:p>
            <a:r>
              <a:rPr lang="de-DE" sz="700" cap="all" spc="100" dirty="0"/>
              <a:t>BETRIEBSRÄTE</a:t>
            </a:r>
          </a:p>
        </p:txBody>
      </p:sp>
      <p:sp>
        <p:nvSpPr>
          <p:cNvPr id="18" name="Rechteck 34">
            <a:extLst>
              <a:ext uri="{FF2B5EF4-FFF2-40B4-BE49-F238E27FC236}">
                <a16:creationId xmlns:a16="http://schemas.microsoft.com/office/drawing/2014/main" id="{1CEAD43F-6A33-2972-991F-CB70E57DA305}"/>
              </a:ext>
            </a:extLst>
          </p:cNvPr>
          <p:cNvSpPr/>
          <p:nvPr/>
        </p:nvSpPr>
        <p:spPr>
          <a:xfrm>
            <a:off x="8058749" y="1744772"/>
            <a:ext cx="1913464" cy="138327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33" name="Rechteck 35">
            <a:extLst>
              <a:ext uri="{FF2B5EF4-FFF2-40B4-BE49-F238E27FC236}">
                <a16:creationId xmlns:a16="http://schemas.microsoft.com/office/drawing/2014/main" id="{E44B12C2-EF09-CC0F-AC02-D501A7810667}"/>
              </a:ext>
            </a:extLst>
          </p:cNvPr>
          <p:cNvSpPr/>
          <p:nvPr/>
        </p:nvSpPr>
        <p:spPr>
          <a:xfrm>
            <a:off x="9972213" y="1686240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72</a:t>
            </a:r>
          </a:p>
        </p:txBody>
      </p:sp>
      <p:sp>
        <p:nvSpPr>
          <p:cNvPr id="67" name="Rechteck 36">
            <a:extLst>
              <a:ext uri="{FF2B5EF4-FFF2-40B4-BE49-F238E27FC236}">
                <a16:creationId xmlns:a16="http://schemas.microsoft.com/office/drawing/2014/main" id="{1F77F500-9D8E-B072-5858-D28AFAE0F7AE}"/>
              </a:ext>
            </a:extLst>
          </p:cNvPr>
          <p:cNvSpPr/>
          <p:nvPr/>
        </p:nvSpPr>
        <p:spPr>
          <a:xfrm>
            <a:off x="8058749" y="1961448"/>
            <a:ext cx="1807160" cy="138327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01" name="Rechteck 37">
            <a:extLst>
              <a:ext uri="{FF2B5EF4-FFF2-40B4-BE49-F238E27FC236}">
                <a16:creationId xmlns:a16="http://schemas.microsoft.com/office/drawing/2014/main" id="{231F748C-394F-8B4B-CD91-E4463CE065FA}"/>
              </a:ext>
            </a:extLst>
          </p:cNvPr>
          <p:cNvSpPr/>
          <p:nvPr/>
        </p:nvSpPr>
        <p:spPr>
          <a:xfrm>
            <a:off x="9865909" y="1902916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68</a:t>
            </a:r>
          </a:p>
        </p:txBody>
      </p:sp>
      <p:sp>
        <p:nvSpPr>
          <p:cNvPr id="102" name="Rechteck 38">
            <a:extLst>
              <a:ext uri="{FF2B5EF4-FFF2-40B4-BE49-F238E27FC236}">
                <a16:creationId xmlns:a16="http://schemas.microsoft.com/office/drawing/2014/main" id="{2BC10C70-66DD-C1F1-5D93-2EB135ACB186}"/>
              </a:ext>
            </a:extLst>
          </p:cNvPr>
          <p:cNvSpPr/>
          <p:nvPr/>
        </p:nvSpPr>
        <p:spPr>
          <a:xfrm>
            <a:off x="8058749" y="2178124"/>
            <a:ext cx="1567975" cy="138327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03" name="Rechteck 39">
            <a:extLst>
              <a:ext uri="{FF2B5EF4-FFF2-40B4-BE49-F238E27FC236}">
                <a16:creationId xmlns:a16="http://schemas.microsoft.com/office/drawing/2014/main" id="{FDBD26BA-A7DB-12C0-5344-0FE1ABC3964D}"/>
              </a:ext>
            </a:extLst>
          </p:cNvPr>
          <p:cNvSpPr/>
          <p:nvPr/>
        </p:nvSpPr>
        <p:spPr>
          <a:xfrm>
            <a:off x="9626724" y="2119592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59</a:t>
            </a:r>
          </a:p>
        </p:txBody>
      </p:sp>
      <p:sp>
        <p:nvSpPr>
          <p:cNvPr id="104" name="Rechteck 40">
            <a:extLst>
              <a:ext uri="{FF2B5EF4-FFF2-40B4-BE49-F238E27FC236}">
                <a16:creationId xmlns:a16="http://schemas.microsoft.com/office/drawing/2014/main" id="{9A5795E6-A5CD-3767-A9DC-112D046296B4}"/>
              </a:ext>
            </a:extLst>
          </p:cNvPr>
          <p:cNvSpPr/>
          <p:nvPr/>
        </p:nvSpPr>
        <p:spPr>
          <a:xfrm>
            <a:off x="8058749" y="2394800"/>
            <a:ext cx="1408518" cy="138327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05" name="Rechteck 41">
            <a:extLst>
              <a:ext uri="{FF2B5EF4-FFF2-40B4-BE49-F238E27FC236}">
                <a16:creationId xmlns:a16="http://schemas.microsoft.com/office/drawing/2014/main" id="{4DB7D12C-028B-CF52-BCBE-E7055FEFBD0A}"/>
              </a:ext>
            </a:extLst>
          </p:cNvPr>
          <p:cNvSpPr/>
          <p:nvPr/>
        </p:nvSpPr>
        <p:spPr>
          <a:xfrm>
            <a:off x="9467267" y="2336268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53</a:t>
            </a:r>
          </a:p>
        </p:txBody>
      </p:sp>
      <p:sp>
        <p:nvSpPr>
          <p:cNvPr id="108" name="Rechteck 44">
            <a:extLst>
              <a:ext uri="{FF2B5EF4-FFF2-40B4-BE49-F238E27FC236}">
                <a16:creationId xmlns:a16="http://schemas.microsoft.com/office/drawing/2014/main" id="{AA22639C-0864-4F56-6652-C68D5DFA0A1B}"/>
              </a:ext>
            </a:extLst>
          </p:cNvPr>
          <p:cNvSpPr/>
          <p:nvPr/>
        </p:nvSpPr>
        <p:spPr>
          <a:xfrm>
            <a:off x="8058749" y="2635327"/>
            <a:ext cx="1408518" cy="138327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09" name="Rechteck 45">
            <a:extLst>
              <a:ext uri="{FF2B5EF4-FFF2-40B4-BE49-F238E27FC236}">
                <a16:creationId xmlns:a16="http://schemas.microsoft.com/office/drawing/2014/main" id="{65C3EFE6-28F0-92D6-3B9B-3E65B714C9D8}"/>
              </a:ext>
            </a:extLst>
          </p:cNvPr>
          <p:cNvSpPr/>
          <p:nvPr/>
        </p:nvSpPr>
        <p:spPr>
          <a:xfrm>
            <a:off x="9467267" y="2576795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53</a:t>
            </a:r>
          </a:p>
        </p:txBody>
      </p:sp>
      <p:sp>
        <p:nvSpPr>
          <p:cNvPr id="110" name="Rechteck 46">
            <a:extLst>
              <a:ext uri="{FF2B5EF4-FFF2-40B4-BE49-F238E27FC236}">
                <a16:creationId xmlns:a16="http://schemas.microsoft.com/office/drawing/2014/main" id="{9976891F-898A-B048-61CD-ABC79D5E06E7}"/>
              </a:ext>
            </a:extLst>
          </p:cNvPr>
          <p:cNvSpPr/>
          <p:nvPr/>
        </p:nvSpPr>
        <p:spPr>
          <a:xfrm>
            <a:off x="8058749" y="2852001"/>
            <a:ext cx="1328792" cy="138327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11" name="Rechteck 47">
            <a:extLst>
              <a:ext uri="{FF2B5EF4-FFF2-40B4-BE49-F238E27FC236}">
                <a16:creationId xmlns:a16="http://schemas.microsoft.com/office/drawing/2014/main" id="{7D085034-0C5D-C589-2FD7-8788A9654128}"/>
              </a:ext>
            </a:extLst>
          </p:cNvPr>
          <p:cNvSpPr/>
          <p:nvPr/>
        </p:nvSpPr>
        <p:spPr>
          <a:xfrm>
            <a:off x="9387541" y="2793470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50</a:t>
            </a:r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A715A3DD-D96D-5CED-2920-09E7CB593573}"/>
              </a:ext>
            </a:extLst>
          </p:cNvPr>
          <p:cNvSpPr txBox="1"/>
          <p:nvPr/>
        </p:nvSpPr>
        <p:spPr>
          <a:xfrm>
            <a:off x="7983225" y="1414642"/>
            <a:ext cx="1593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cap="all" spc="100" dirty="0"/>
              <a:t>SICHTWEISE HR-Ver- </a:t>
            </a:r>
          </a:p>
          <a:p>
            <a:r>
              <a:rPr lang="de-DE" sz="700" cap="all" spc="100" dirty="0" err="1"/>
              <a:t>antwortlichE</a:t>
            </a:r>
            <a:endParaRPr lang="de-DE" sz="700" cap="all" spc="100" dirty="0"/>
          </a:p>
        </p:txBody>
      </p:sp>
    </p:spTree>
    <p:extLst>
      <p:ext uri="{BB962C8B-B14F-4D97-AF65-F5344CB8AC3E}">
        <p14:creationId xmlns:p14="http://schemas.microsoft.com/office/powerpoint/2010/main" val="283153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426F5F0-DE88-CF48-F657-0D01E5BD38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Welche Themen und Bereiche sollten bei Informationsangeboten zur Verfügung gestellt werden?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D084E2-3435-2BED-CE09-3A12BF4C5E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Die interessanten Themen und Bereiche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DC8405-5680-65DC-B818-9E91354CAE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34B57C8-0339-7307-10E1-AE817971E2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Betriebsvereinbarungen, Gesundheitsprävention und die Art des Kommunizierens (auch persönliches Kontakthalten)  aber auch IT-Security  als wesentliche Themenschwerpunkte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645B894-FC5C-12A2-23D8-D97360FF90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UNTERSTÜTZUNSMÖGLICHKEITEN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227D658-07FA-7144-CD79-C0DE4502C4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HR-Verantwortliche und Betriebsräte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E41A2F4-8B3E-85BF-D4DB-6A945C6BABC7}"/>
              </a:ext>
            </a:extLst>
          </p:cNvPr>
          <p:cNvSpPr/>
          <p:nvPr/>
        </p:nvSpPr>
        <p:spPr>
          <a:xfrm>
            <a:off x="4253102" y="1676649"/>
            <a:ext cx="3220754" cy="271468"/>
          </a:xfrm>
          <a:prstGeom prst="rect">
            <a:avLst/>
          </a:prstGeom>
          <a:solidFill>
            <a:srgbClr val="F1F8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en-US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IT &amp; Daten-Security </a:t>
            </a:r>
            <a:r>
              <a:rPr lang="en-US" sz="900" dirty="0">
                <a:solidFill>
                  <a:srgbClr val="333333"/>
                </a:solidFill>
                <a:latin typeface="Lato" panose="020F0502020204030203" pitchFamily="34" charset="0"/>
              </a:rPr>
              <a:t>(Stichwort Hacker, Phishing, …)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841E3B4-8894-CABF-A48D-0FC88C344655}"/>
              </a:ext>
            </a:extLst>
          </p:cNvPr>
          <p:cNvSpPr/>
          <p:nvPr/>
        </p:nvSpPr>
        <p:spPr>
          <a:xfrm>
            <a:off x="3847542" y="1911946"/>
            <a:ext cx="3626314" cy="271468"/>
          </a:xfrm>
          <a:prstGeom prst="rect">
            <a:avLst/>
          </a:prstGeom>
          <a:solidFill>
            <a:srgbClr val="F1F8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Die neue 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Art des Kommunizierens 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in einer digitalen Welt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2D39A46-366C-D630-12BC-CEA519118939}"/>
              </a:ext>
            </a:extLst>
          </p:cNvPr>
          <p:cNvSpPr/>
          <p:nvPr/>
        </p:nvSpPr>
        <p:spPr>
          <a:xfrm>
            <a:off x="816264" y="2147243"/>
            <a:ext cx="6657592" cy="271468"/>
          </a:xfrm>
          <a:prstGeom prst="rect">
            <a:avLst/>
          </a:prstGeom>
          <a:solidFill>
            <a:srgbClr val="F1F8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 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Selbstorganisation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 / Übernahme von Verantwortung (wie können sich Arbeitnehmer bestmöglich selbst organisieren)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CF8190E-C767-D4C0-F20E-24014F9E983F}"/>
              </a:ext>
            </a:extLst>
          </p:cNvPr>
          <p:cNvSpPr/>
          <p:nvPr/>
        </p:nvSpPr>
        <p:spPr>
          <a:xfrm>
            <a:off x="1917527" y="2382540"/>
            <a:ext cx="5556329" cy="271468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Neue Meeting-Kulturen 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(wie kann man das „Zu viel“ an Meetings wieder in den Griff bekommen)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9067B87-BFA7-6648-A7A3-05021CD1C350}"/>
              </a:ext>
            </a:extLst>
          </p:cNvPr>
          <p:cNvSpPr/>
          <p:nvPr/>
        </p:nvSpPr>
        <p:spPr>
          <a:xfrm>
            <a:off x="1776462" y="2617837"/>
            <a:ext cx="5697394" cy="271468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Lernen aus </a:t>
            </a:r>
            <a:r>
              <a:rPr lang="de-DE" sz="900" b="1" cap="all" spc="100" dirty="0" err="1">
                <a:solidFill>
                  <a:srgbClr val="333333"/>
                </a:solidFill>
                <a:latin typeface="Lato" panose="020F0502020204030203" pitchFamily="34" charset="0"/>
              </a:rPr>
              <a:t>Good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 Practice Beispiele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, Benchmarking (was funktioniert gut, wie hat man Erfolg)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3B5A70F0-7CFC-B2EA-BBF5-05D60B194333}"/>
              </a:ext>
            </a:extLst>
          </p:cNvPr>
          <p:cNvSpPr/>
          <p:nvPr/>
        </p:nvSpPr>
        <p:spPr>
          <a:xfrm>
            <a:off x="1037478" y="2853135"/>
            <a:ext cx="6436378" cy="271468"/>
          </a:xfrm>
          <a:prstGeom prst="rect">
            <a:avLst/>
          </a:prstGeom>
          <a:solidFill>
            <a:srgbClr val="F1F8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Betriebsvereinbarungen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 (was ist zu beachten, wo sind Unterschiede, wie haben das andere Unternehmen gelöst)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0C5A43C-4B2D-BB38-DCEB-D9605E1AA228}"/>
              </a:ext>
            </a:extLst>
          </p:cNvPr>
          <p:cNvSpPr/>
          <p:nvPr/>
        </p:nvSpPr>
        <p:spPr>
          <a:xfrm>
            <a:off x="4253102" y="4570788"/>
            <a:ext cx="3220754" cy="271468"/>
          </a:xfrm>
          <a:prstGeom prst="rect">
            <a:avLst/>
          </a:prstGeom>
          <a:solidFill>
            <a:srgbClr val="F1F8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en-US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IT &amp; Daten-Security </a:t>
            </a:r>
            <a:r>
              <a:rPr lang="en-US" sz="900" dirty="0">
                <a:solidFill>
                  <a:srgbClr val="333333"/>
                </a:solidFill>
                <a:latin typeface="Lato" panose="020F0502020204030203" pitchFamily="34" charset="0"/>
              </a:rPr>
              <a:t>(Stichwort Hacker, Phishing, …)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6739B99-0F69-24BA-65D9-5EEBE54A47A9}"/>
              </a:ext>
            </a:extLst>
          </p:cNvPr>
          <p:cNvSpPr/>
          <p:nvPr/>
        </p:nvSpPr>
        <p:spPr>
          <a:xfrm>
            <a:off x="3847542" y="4800111"/>
            <a:ext cx="3626314" cy="271468"/>
          </a:xfrm>
          <a:prstGeom prst="rect">
            <a:avLst/>
          </a:prstGeom>
          <a:solidFill>
            <a:srgbClr val="F1F8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Die neue 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Art des Kommunizierens 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in einer digitalen Welt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09B2466-8756-EB45-7C4B-E5EB3086B570}"/>
              </a:ext>
            </a:extLst>
          </p:cNvPr>
          <p:cNvSpPr/>
          <p:nvPr/>
        </p:nvSpPr>
        <p:spPr>
          <a:xfrm>
            <a:off x="816264" y="5029433"/>
            <a:ext cx="6657592" cy="271468"/>
          </a:xfrm>
          <a:prstGeom prst="rect">
            <a:avLst/>
          </a:prstGeom>
          <a:solidFill>
            <a:srgbClr val="F1F8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 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Selbstorganisation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 / Übernahme von Verantwortung (wie können sich Arbeitnehmer bestmöglich selbst organisieren)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2FB8747-7E8B-889F-8E04-BC7521B68FCC}"/>
              </a:ext>
            </a:extLst>
          </p:cNvPr>
          <p:cNvSpPr/>
          <p:nvPr/>
        </p:nvSpPr>
        <p:spPr>
          <a:xfrm>
            <a:off x="1037478" y="3653496"/>
            <a:ext cx="6436378" cy="271468"/>
          </a:xfrm>
          <a:prstGeom prst="rect">
            <a:avLst/>
          </a:prstGeom>
          <a:solidFill>
            <a:srgbClr val="F1F8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Betriebsvereinbarungen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 (was ist zu beachten, wo sind Unterschiede, wie haben das andere Unternehmen gelöst)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7F7089C-ADA5-D411-13C7-D7CA8569F969}"/>
              </a:ext>
            </a:extLst>
          </p:cNvPr>
          <p:cNvSpPr/>
          <p:nvPr/>
        </p:nvSpPr>
        <p:spPr>
          <a:xfrm>
            <a:off x="1430214" y="4341465"/>
            <a:ext cx="6043642" cy="271468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Wert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 des 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persönlichen Kontaktes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, der Arbeit von Mensch zu Mensch in der digitalisierten Arbeitswelt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73D8A1A-DFBD-B3F3-2965-437DD6D4B91E}"/>
              </a:ext>
            </a:extLst>
          </p:cNvPr>
          <p:cNvSpPr/>
          <p:nvPr/>
        </p:nvSpPr>
        <p:spPr>
          <a:xfrm>
            <a:off x="3969370" y="3882819"/>
            <a:ext cx="3504486" cy="271468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AT" sz="900" dirty="0">
                <a:solidFill>
                  <a:srgbClr val="333333"/>
                </a:solidFill>
                <a:latin typeface="Lato" panose="020F0502020204030203" pitchFamily="34" charset="0"/>
              </a:rPr>
              <a:t> </a:t>
            </a:r>
            <a:r>
              <a:rPr lang="de-AT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Gesundheitsprävention</a:t>
            </a:r>
            <a:r>
              <a:rPr lang="de-AT" sz="900" dirty="0">
                <a:solidFill>
                  <a:srgbClr val="333333"/>
                </a:solidFill>
                <a:latin typeface="Lato" panose="020F0502020204030203" pitchFamily="34" charset="0"/>
              </a:rPr>
              <a:t> (Vermeidung digitaler Stress)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50B302E-9596-A5D5-4963-ED8185EDFF27}"/>
              </a:ext>
            </a:extLst>
          </p:cNvPr>
          <p:cNvSpPr/>
          <p:nvPr/>
        </p:nvSpPr>
        <p:spPr>
          <a:xfrm>
            <a:off x="890002" y="4112142"/>
            <a:ext cx="6583854" cy="271468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Auswirkungen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 von digitaler Arbeit auf 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die Gesundheit </a:t>
            </a:r>
            <a:r>
              <a:rPr lang="de-DE" sz="800" dirty="0">
                <a:solidFill>
                  <a:srgbClr val="333333"/>
                </a:solidFill>
                <a:latin typeface="Lato" panose="020F0502020204030203" pitchFamily="34" charset="0"/>
              </a:rPr>
              <a:t>(Ergonomie, Sehen, Stress, Belastung durch mehr Verantwortung)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F5A360D-BF91-6E93-0426-F0969B083CFA}"/>
              </a:ext>
            </a:extLst>
          </p:cNvPr>
          <p:cNvGrpSpPr/>
          <p:nvPr/>
        </p:nvGrpSpPr>
        <p:grpSpPr>
          <a:xfrm>
            <a:off x="7405191" y="1446330"/>
            <a:ext cx="2777882" cy="3864707"/>
            <a:chOff x="7373565" y="1446330"/>
            <a:chExt cx="1630972" cy="3864707"/>
          </a:xfrm>
        </p:grpSpPr>
        <p:sp>
          <p:nvSpPr>
            <p:cNvPr id="105" name="Rechteck 104">
              <a:extLst>
                <a:ext uri="{FF2B5EF4-FFF2-40B4-BE49-F238E27FC236}">
                  <a16:creationId xmlns:a16="http://schemas.microsoft.com/office/drawing/2014/main" id="{7D29EF33-2C7C-C01D-6218-B9F13DB39388}"/>
                </a:ext>
              </a:extLst>
            </p:cNvPr>
            <p:cNvSpPr/>
            <p:nvPr/>
          </p:nvSpPr>
          <p:spPr>
            <a:xfrm>
              <a:off x="7440393" y="1738206"/>
              <a:ext cx="825500" cy="150285"/>
            </a:xfrm>
            <a:prstGeom prst="roundRect">
              <a:avLst/>
            </a:prstGeom>
            <a:solidFill>
              <a:srgbClr val="1C949C"/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106" name="Rechteck 105">
              <a:extLst>
                <a:ext uri="{FF2B5EF4-FFF2-40B4-BE49-F238E27FC236}">
                  <a16:creationId xmlns:a16="http://schemas.microsoft.com/office/drawing/2014/main" id="{859E7D8E-5640-62BA-1C81-5EF02FC40682}"/>
                </a:ext>
              </a:extLst>
            </p:cNvPr>
            <p:cNvSpPr/>
            <p:nvPr/>
          </p:nvSpPr>
          <p:spPr>
            <a:xfrm>
              <a:off x="8265893" y="1664370"/>
              <a:ext cx="340935" cy="29795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65</a:t>
              </a:r>
            </a:p>
          </p:txBody>
        </p:sp>
        <p:sp>
          <p:nvSpPr>
            <p:cNvPr id="107" name="Rechteck 106">
              <a:extLst>
                <a:ext uri="{FF2B5EF4-FFF2-40B4-BE49-F238E27FC236}">
                  <a16:creationId xmlns:a16="http://schemas.microsoft.com/office/drawing/2014/main" id="{8E288068-FCBD-F47E-C3BA-1148B0A682C5}"/>
                </a:ext>
              </a:extLst>
            </p:cNvPr>
            <p:cNvSpPr/>
            <p:nvPr/>
          </p:nvSpPr>
          <p:spPr>
            <a:xfrm>
              <a:off x="7440393" y="1971465"/>
              <a:ext cx="685800" cy="150285"/>
            </a:xfrm>
            <a:prstGeom prst="roundRect">
              <a:avLst/>
            </a:prstGeom>
            <a:solidFill>
              <a:srgbClr val="1C949C"/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108" name="Rechteck 107">
              <a:extLst>
                <a:ext uri="{FF2B5EF4-FFF2-40B4-BE49-F238E27FC236}">
                  <a16:creationId xmlns:a16="http://schemas.microsoft.com/office/drawing/2014/main" id="{F43A9E78-0CE5-1343-A419-241C2F25A388}"/>
                </a:ext>
              </a:extLst>
            </p:cNvPr>
            <p:cNvSpPr/>
            <p:nvPr/>
          </p:nvSpPr>
          <p:spPr>
            <a:xfrm>
              <a:off x="8126193" y="1897630"/>
              <a:ext cx="340935" cy="29795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54</a:t>
              </a:r>
            </a:p>
          </p:txBody>
        </p:sp>
        <p:sp>
          <p:nvSpPr>
            <p:cNvPr id="109" name="Rechteck 108">
              <a:extLst>
                <a:ext uri="{FF2B5EF4-FFF2-40B4-BE49-F238E27FC236}">
                  <a16:creationId xmlns:a16="http://schemas.microsoft.com/office/drawing/2014/main" id="{D3E591C1-6F55-BF5F-B6AF-1271C8612D54}"/>
                </a:ext>
              </a:extLst>
            </p:cNvPr>
            <p:cNvSpPr/>
            <p:nvPr/>
          </p:nvSpPr>
          <p:spPr>
            <a:xfrm>
              <a:off x="7440393" y="2204724"/>
              <a:ext cx="673100" cy="150286"/>
            </a:xfrm>
            <a:prstGeom prst="roundRect">
              <a:avLst/>
            </a:prstGeom>
            <a:solidFill>
              <a:srgbClr val="1C949C"/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110" name="Rechteck 109">
              <a:extLst>
                <a:ext uri="{FF2B5EF4-FFF2-40B4-BE49-F238E27FC236}">
                  <a16:creationId xmlns:a16="http://schemas.microsoft.com/office/drawing/2014/main" id="{80A73532-64AC-4879-75A3-3EBEDB959D72}"/>
                </a:ext>
              </a:extLst>
            </p:cNvPr>
            <p:cNvSpPr/>
            <p:nvPr/>
          </p:nvSpPr>
          <p:spPr>
            <a:xfrm>
              <a:off x="8113493" y="2130890"/>
              <a:ext cx="340935" cy="29795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53</a:t>
              </a:r>
            </a:p>
          </p:txBody>
        </p:sp>
        <p:sp>
          <p:nvSpPr>
            <p:cNvPr id="111" name="Rechteck 110">
              <a:extLst>
                <a:ext uri="{FF2B5EF4-FFF2-40B4-BE49-F238E27FC236}">
                  <a16:creationId xmlns:a16="http://schemas.microsoft.com/office/drawing/2014/main" id="{751A9CD1-05A3-1330-FB41-8083D8F6D2B4}"/>
                </a:ext>
              </a:extLst>
            </p:cNvPr>
            <p:cNvSpPr/>
            <p:nvPr/>
          </p:nvSpPr>
          <p:spPr>
            <a:xfrm>
              <a:off x="7440393" y="2437984"/>
              <a:ext cx="622300" cy="150285"/>
            </a:xfrm>
            <a:prstGeom prst="roundRect">
              <a:avLst/>
            </a:prstGeom>
            <a:solidFill>
              <a:srgbClr val="1C949C"/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112" name="Rechteck 111">
              <a:extLst>
                <a:ext uri="{FF2B5EF4-FFF2-40B4-BE49-F238E27FC236}">
                  <a16:creationId xmlns:a16="http://schemas.microsoft.com/office/drawing/2014/main" id="{2228D913-F447-02CF-ADDC-484292550BF7}"/>
                </a:ext>
              </a:extLst>
            </p:cNvPr>
            <p:cNvSpPr/>
            <p:nvPr/>
          </p:nvSpPr>
          <p:spPr>
            <a:xfrm>
              <a:off x="8062693" y="2364150"/>
              <a:ext cx="340935" cy="29795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49</a:t>
              </a:r>
            </a:p>
          </p:txBody>
        </p:sp>
        <p:sp>
          <p:nvSpPr>
            <p:cNvPr id="113" name="Rechteck 112">
              <a:extLst>
                <a:ext uri="{FF2B5EF4-FFF2-40B4-BE49-F238E27FC236}">
                  <a16:creationId xmlns:a16="http://schemas.microsoft.com/office/drawing/2014/main" id="{A71655AF-6DDC-E20F-BE32-C21BCC8C153C}"/>
                </a:ext>
              </a:extLst>
            </p:cNvPr>
            <p:cNvSpPr/>
            <p:nvPr/>
          </p:nvSpPr>
          <p:spPr>
            <a:xfrm>
              <a:off x="7440393" y="2671243"/>
              <a:ext cx="622300" cy="150285"/>
            </a:xfrm>
            <a:prstGeom prst="roundRect">
              <a:avLst/>
            </a:prstGeom>
            <a:solidFill>
              <a:srgbClr val="1C949C"/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114" name="Rechteck 113">
              <a:extLst>
                <a:ext uri="{FF2B5EF4-FFF2-40B4-BE49-F238E27FC236}">
                  <a16:creationId xmlns:a16="http://schemas.microsoft.com/office/drawing/2014/main" id="{FFBC546B-D4E5-7FFF-8003-47CF8C107F5E}"/>
                </a:ext>
              </a:extLst>
            </p:cNvPr>
            <p:cNvSpPr/>
            <p:nvPr/>
          </p:nvSpPr>
          <p:spPr>
            <a:xfrm>
              <a:off x="8062693" y="2597410"/>
              <a:ext cx="340935" cy="29795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49</a:t>
              </a:r>
            </a:p>
          </p:txBody>
        </p:sp>
        <p:sp>
          <p:nvSpPr>
            <p:cNvPr id="115" name="Rechteck 114">
              <a:extLst>
                <a:ext uri="{FF2B5EF4-FFF2-40B4-BE49-F238E27FC236}">
                  <a16:creationId xmlns:a16="http://schemas.microsoft.com/office/drawing/2014/main" id="{0D4C5AF1-A96F-3516-0381-F6A352B0D3DF}"/>
                </a:ext>
              </a:extLst>
            </p:cNvPr>
            <p:cNvSpPr/>
            <p:nvPr/>
          </p:nvSpPr>
          <p:spPr>
            <a:xfrm>
              <a:off x="7440393" y="2904504"/>
              <a:ext cx="596900" cy="150285"/>
            </a:xfrm>
            <a:prstGeom prst="roundRect">
              <a:avLst/>
            </a:prstGeom>
            <a:solidFill>
              <a:srgbClr val="1C949C"/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116" name="Rechteck 115">
              <a:extLst>
                <a:ext uri="{FF2B5EF4-FFF2-40B4-BE49-F238E27FC236}">
                  <a16:creationId xmlns:a16="http://schemas.microsoft.com/office/drawing/2014/main" id="{E83110AA-7F06-5D90-C54A-BFE8B9DDA86C}"/>
                </a:ext>
              </a:extLst>
            </p:cNvPr>
            <p:cNvSpPr/>
            <p:nvPr/>
          </p:nvSpPr>
          <p:spPr>
            <a:xfrm>
              <a:off x="8037293" y="2830668"/>
              <a:ext cx="340935" cy="29795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47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A5B5CEA4-5572-764F-F9CA-F978398DF011}"/>
                </a:ext>
              </a:extLst>
            </p:cNvPr>
            <p:cNvSpPr txBox="1"/>
            <p:nvPr/>
          </p:nvSpPr>
          <p:spPr>
            <a:xfrm>
              <a:off x="7410984" y="1446330"/>
              <a:ext cx="1593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700" cap="all" spc="100" dirty="0"/>
                <a:t>SICHTWEISE HR-Ver- </a:t>
              </a:r>
            </a:p>
            <a:p>
              <a:r>
                <a:rPr lang="de-DE" sz="700" cap="all" spc="100" dirty="0" err="1"/>
                <a:t>antwortlichE</a:t>
              </a:r>
              <a:endParaRPr lang="de-DE" sz="700" cap="all" spc="100" dirty="0"/>
            </a:p>
          </p:txBody>
        </p:sp>
        <p:sp>
          <p:nvSpPr>
            <p:cNvPr id="21" name="Rechteck 133">
              <a:extLst>
                <a:ext uri="{FF2B5EF4-FFF2-40B4-BE49-F238E27FC236}">
                  <a16:creationId xmlns:a16="http://schemas.microsoft.com/office/drawing/2014/main" id="{FEE48FC7-0581-D6E2-A887-A4F25C43DFEA}"/>
                </a:ext>
              </a:extLst>
            </p:cNvPr>
            <p:cNvSpPr/>
            <p:nvPr/>
          </p:nvSpPr>
          <p:spPr>
            <a:xfrm>
              <a:off x="7417650" y="4626230"/>
              <a:ext cx="812800" cy="150285"/>
            </a:xfrm>
            <a:prstGeom prst="roundRect">
              <a:avLst/>
            </a:prstGeom>
            <a:solidFill>
              <a:srgbClr val="77BFC4"/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22" name="Rechteck 134">
              <a:extLst>
                <a:ext uri="{FF2B5EF4-FFF2-40B4-BE49-F238E27FC236}">
                  <a16:creationId xmlns:a16="http://schemas.microsoft.com/office/drawing/2014/main" id="{E4A37471-354A-E1C9-234E-482D1F63D255}"/>
                </a:ext>
              </a:extLst>
            </p:cNvPr>
            <p:cNvSpPr/>
            <p:nvPr/>
          </p:nvSpPr>
          <p:spPr>
            <a:xfrm>
              <a:off x="8230450" y="4552397"/>
              <a:ext cx="340935" cy="29795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64</a:t>
              </a:r>
            </a:p>
          </p:txBody>
        </p:sp>
        <p:sp>
          <p:nvSpPr>
            <p:cNvPr id="23" name="Rechteck 135">
              <a:extLst>
                <a:ext uri="{FF2B5EF4-FFF2-40B4-BE49-F238E27FC236}">
                  <a16:creationId xmlns:a16="http://schemas.microsoft.com/office/drawing/2014/main" id="{35C6A6C6-D234-81E0-8CE8-32A58C3EF60E}"/>
                </a:ext>
              </a:extLst>
            </p:cNvPr>
            <p:cNvSpPr/>
            <p:nvPr/>
          </p:nvSpPr>
          <p:spPr>
            <a:xfrm>
              <a:off x="7417650" y="4856572"/>
              <a:ext cx="762000" cy="150285"/>
            </a:xfrm>
            <a:prstGeom prst="roundRect">
              <a:avLst/>
            </a:prstGeom>
            <a:solidFill>
              <a:srgbClr val="77BFC4"/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24" name="Rechteck 136">
              <a:extLst>
                <a:ext uri="{FF2B5EF4-FFF2-40B4-BE49-F238E27FC236}">
                  <a16:creationId xmlns:a16="http://schemas.microsoft.com/office/drawing/2014/main" id="{E01C41CF-B916-152E-6D57-21B84E7B406E}"/>
                </a:ext>
              </a:extLst>
            </p:cNvPr>
            <p:cNvSpPr/>
            <p:nvPr/>
          </p:nvSpPr>
          <p:spPr>
            <a:xfrm>
              <a:off x="8179650" y="4782739"/>
              <a:ext cx="340935" cy="29795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60</a:t>
              </a:r>
            </a:p>
          </p:txBody>
        </p:sp>
        <p:sp>
          <p:nvSpPr>
            <p:cNvPr id="25" name="Rechteck 137">
              <a:extLst>
                <a:ext uri="{FF2B5EF4-FFF2-40B4-BE49-F238E27FC236}">
                  <a16:creationId xmlns:a16="http://schemas.microsoft.com/office/drawing/2014/main" id="{1CB5027A-0528-CBD0-7D12-BE3261EE103E}"/>
                </a:ext>
              </a:extLst>
            </p:cNvPr>
            <p:cNvSpPr/>
            <p:nvPr/>
          </p:nvSpPr>
          <p:spPr>
            <a:xfrm>
              <a:off x="7417650" y="5086914"/>
              <a:ext cx="749300" cy="150286"/>
            </a:xfrm>
            <a:prstGeom prst="roundRect">
              <a:avLst/>
            </a:prstGeom>
            <a:solidFill>
              <a:srgbClr val="77BFC4"/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26" name="Rechteck 138">
              <a:extLst>
                <a:ext uri="{FF2B5EF4-FFF2-40B4-BE49-F238E27FC236}">
                  <a16:creationId xmlns:a16="http://schemas.microsoft.com/office/drawing/2014/main" id="{62BFC6C8-5C9E-5618-0AEF-593F55D8CB62}"/>
                </a:ext>
              </a:extLst>
            </p:cNvPr>
            <p:cNvSpPr/>
            <p:nvPr/>
          </p:nvSpPr>
          <p:spPr>
            <a:xfrm>
              <a:off x="8166950" y="5013079"/>
              <a:ext cx="340935" cy="29795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59</a:t>
              </a:r>
            </a:p>
          </p:txBody>
        </p:sp>
        <p:sp>
          <p:nvSpPr>
            <p:cNvPr id="27" name="Rechteck 143">
              <a:extLst>
                <a:ext uri="{FF2B5EF4-FFF2-40B4-BE49-F238E27FC236}">
                  <a16:creationId xmlns:a16="http://schemas.microsoft.com/office/drawing/2014/main" id="{C180A433-20F5-E4BD-9E73-8D6D4555A355}"/>
                </a:ext>
              </a:extLst>
            </p:cNvPr>
            <p:cNvSpPr/>
            <p:nvPr/>
          </p:nvSpPr>
          <p:spPr>
            <a:xfrm>
              <a:off x="7417650" y="3704865"/>
              <a:ext cx="1079500" cy="150285"/>
            </a:xfrm>
            <a:prstGeom prst="roundRect">
              <a:avLst/>
            </a:prstGeom>
            <a:solidFill>
              <a:srgbClr val="77BFC4"/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28" name="Rechteck 144">
              <a:extLst>
                <a:ext uri="{FF2B5EF4-FFF2-40B4-BE49-F238E27FC236}">
                  <a16:creationId xmlns:a16="http://schemas.microsoft.com/office/drawing/2014/main" id="{685DFBE2-6227-C8AB-D9A9-AC056B54DD7F}"/>
                </a:ext>
              </a:extLst>
            </p:cNvPr>
            <p:cNvSpPr/>
            <p:nvPr/>
          </p:nvSpPr>
          <p:spPr>
            <a:xfrm>
              <a:off x="8497150" y="3631029"/>
              <a:ext cx="340935" cy="29795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85</a:t>
              </a:r>
            </a:p>
          </p:txBody>
        </p:sp>
        <p:sp>
          <p:nvSpPr>
            <p:cNvPr id="29" name="Rechteck 145">
              <a:extLst>
                <a:ext uri="{FF2B5EF4-FFF2-40B4-BE49-F238E27FC236}">
                  <a16:creationId xmlns:a16="http://schemas.microsoft.com/office/drawing/2014/main" id="{393FA8F1-3819-07D3-AD05-EB8623CFC651}"/>
                </a:ext>
              </a:extLst>
            </p:cNvPr>
            <p:cNvSpPr/>
            <p:nvPr/>
          </p:nvSpPr>
          <p:spPr>
            <a:xfrm>
              <a:off x="7417650" y="4395888"/>
              <a:ext cx="850900" cy="150285"/>
            </a:xfrm>
            <a:prstGeom prst="roundRect">
              <a:avLst/>
            </a:prstGeom>
            <a:solidFill>
              <a:srgbClr val="77BFC4"/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30" name="Rechteck 146">
              <a:extLst>
                <a:ext uri="{FF2B5EF4-FFF2-40B4-BE49-F238E27FC236}">
                  <a16:creationId xmlns:a16="http://schemas.microsoft.com/office/drawing/2014/main" id="{0F9FBAC8-1F6E-8710-5029-91B80557F83B}"/>
                </a:ext>
              </a:extLst>
            </p:cNvPr>
            <p:cNvSpPr/>
            <p:nvPr/>
          </p:nvSpPr>
          <p:spPr>
            <a:xfrm>
              <a:off x="8268550" y="4322055"/>
              <a:ext cx="340935" cy="29795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67</a:t>
              </a:r>
            </a:p>
          </p:txBody>
        </p:sp>
        <p:sp>
          <p:nvSpPr>
            <p:cNvPr id="33" name="Rechteck 147">
              <a:extLst>
                <a:ext uri="{FF2B5EF4-FFF2-40B4-BE49-F238E27FC236}">
                  <a16:creationId xmlns:a16="http://schemas.microsoft.com/office/drawing/2014/main" id="{949D3CBE-2BD2-C274-43D8-A47D41AB7DB0}"/>
                </a:ext>
              </a:extLst>
            </p:cNvPr>
            <p:cNvSpPr/>
            <p:nvPr/>
          </p:nvSpPr>
          <p:spPr>
            <a:xfrm>
              <a:off x="7417650" y="3935206"/>
              <a:ext cx="965200" cy="150285"/>
            </a:xfrm>
            <a:prstGeom prst="roundRect">
              <a:avLst/>
            </a:prstGeom>
            <a:solidFill>
              <a:srgbClr val="77BFC4"/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34" name="Rechteck 148">
              <a:extLst>
                <a:ext uri="{FF2B5EF4-FFF2-40B4-BE49-F238E27FC236}">
                  <a16:creationId xmlns:a16="http://schemas.microsoft.com/office/drawing/2014/main" id="{91D07C18-84D8-DF09-E36C-1CD8E5D22BFB}"/>
                </a:ext>
              </a:extLst>
            </p:cNvPr>
            <p:cNvSpPr/>
            <p:nvPr/>
          </p:nvSpPr>
          <p:spPr>
            <a:xfrm>
              <a:off x="8382850" y="3861371"/>
              <a:ext cx="340935" cy="29795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76</a:t>
              </a:r>
            </a:p>
          </p:txBody>
        </p:sp>
        <p:sp>
          <p:nvSpPr>
            <p:cNvPr id="35" name="Rechteck 157">
              <a:extLst>
                <a:ext uri="{FF2B5EF4-FFF2-40B4-BE49-F238E27FC236}">
                  <a16:creationId xmlns:a16="http://schemas.microsoft.com/office/drawing/2014/main" id="{C2FBB7AB-71E2-8FB8-EDD5-E48C644864C5}"/>
                </a:ext>
              </a:extLst>
            </p:cNvPr>
            <p:cNvSpPr/>
            <p:nvPr/>
          </p:nvSpPr>
          <p:spPr>
            <a:xfrm>
              <a:off x="7417650" y="4165547"/>
              <a:ext cx="876300" cy="150285"/>
            </a:xfrm>
            <a:prstGeom prst="roundRect">
              <a:avLst/>
            </a:prstGeom>
            <a:solidFill>
              <a:srgbClr val="77BFC4"/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36" name="Rechteck 158">
              <a:extLst>
                <a:ext uri="{FF2B5EF4-FFF2-40B4-BE49-F238E27FC236}">
                  <a16:creationId xmlns:a16="http://schemas.microsoft.com/office/drawing/2014/main" id="{BCF13349-D24F-90EF-9122-975CA37273F5}"/>
                </a:ext>
              </a:extLst>
            </p:cNvPr>
            <p:cNvSpPr/>
            <p:nvPr/>
          </p:nvSpPr>
          <p:spPr>
            <a:xfrm>
              <a:off x="8293950" y="4091713"/>
              <a:ext cx="340935" cy="29795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69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AE8A5EE2-09F5-FFE1-96D5-03838BFDFAC7}"/>
                </a:ext>
              </a:extLst>
            </p:cNvPr>
            <p:cNvSpPr txBox="1"/>
            <p:nvPr/>
          </p:nvSpPr>
          <p:spPr>
            <a:xfrm>
              <a:off x="7373565" y="3429822"/>
              <a:ext cx="9909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700" cap="all" spc="100" dirty="0"/>
                <a:t>SICHTWEISE</a:t>
              </a:r>
            </a:p>
            <a:p>
              <a:r>
                <a:rPr lang="de-DE" sz="700" cap="all" spc="100" dirty="0"/>
                <a:t>BETRIEBSRÄTE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300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426F5F0-DE88-CF48-F657-0D01E5BD38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Abschließende Frage: Für welche Bereiche und Themenschwerpunkte sollten konkret Förderungen angeboten werden? Welche wären für Sie besonders relevant?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D084E2-3435-2BED-CE09-3A12BF4C5E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7328" y="473889"/>
            <a:ext cx="7704000" cy="366712"/>
          </a:xfrm>
        </p:spPr>
        <p:txBody>
          <a:bodyPr/>
          <a:lstStyle/>
          <a:p>
            <a:r>
              <a:rPr lang="de-DE" dirty="0"/>
              <a:t>Relevante Förderthemen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DC8405-5680-65DC-B818-9E91354CAE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Basis: besonders relevante Förderthemen (Note 1)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34B57C8-0339-7307-10E1-AE817971E2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Mittlere Qualifikationen dürfen nicht „unter den Rost“ fallen, Auf-Qualifizierungs-Möglichkeiten und Bildungszeit-Modell als ganz relevant.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645B894-FC5C-12A2-23D8-D97360FF90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UNTERSTÜTZUNSMÖGLICHKEITEN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227D658-07FA-7144-CD79-C0DE4502C4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HR-Verantwortliche und Betriebsräte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A979933-482B-6360-11F1-30464C5B9A60}"/>
              </a:ext>
            </a:extLst>
          </p:cNvPr>
          <p:cNvSpPr/>
          <p:nvPr/>
        </p:nvSpPr>
        <p:spPr>
          <a:xfrm>
            <a:off x="1083401" y="1851965"/>
            <a:ext cx="6829114" cy="230832"/>
          </a:xfrm>
          <a:prstGeom prst="rect">
            <a:avLst/>
          </a:prstGeom>
          <a:solidFill>
            <a:srgbClr val="F1F8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Für die 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mittleren Qualifikationen 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(für die es derzeit keine Förderungen gibt, die aus dem Fördersystem herausfallen)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BBED67-363D-EE56-942D-4636E6EC1892}"/>
              </a:ext>
            </a:extLst>
          </p:cNvPr>
          <p:cNvSpPr/>
          <p:nvPr/>
        </p:nvSpPr>
        <p:spPr>
          <a:xfrm>
            <a:off x="1296600" y="2232964"/>
            <a:ext cx="6615915" cy="230832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Für 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vorgefertigte E-Learning-Module 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von Bildungsanbietern  (die im Unternehmen eingesetzt werden können)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FCE43273-CB24-DD07-3F99-EAF0F7559DFB}"/>
              </a:ext>
            </a:extLst>
          </p:cNvPr>
          <p:cNvSpPr/>
          <p:nvPr/>
        </p:nvSpPr>
        <p:spPr>
          <a:xfrm>
            <a:off x="3287530" y="2613964"/>
            <a:ext cx="4624985" cy="230832"/>
          </a:xfrm>
          <a:prstGeom prst="rect">
            <a:avLst/>
          </a:prstGeom>
          <a:solidFill>
            <a:srgbClr val="F1F8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Für 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Bildungszeit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 (für Zeitmodelle für Weiterbildung außerhalb der Dienstzeiten)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5338270-2495-9FB6-352C-ECB0B9B5BA1A}"/>
              </a:ext>
            </a:extLst>
          </p:cNvPr>
          <p:cNvSpPr/>
          <p:nvPr/>
        </p:nvSpPr>
        <p:spPr>
          <a:xfrm>
            <a:off x="7998552" y="1853080"/>
            <a:ext cx="1257355" cy="228600"/>
          </a:xfrm>
          <a:prstGeom prst="roundRect">
            <a:avLst/>
          </a:prstGeom>
          <a:solidFill>
            <a:srgbClr val="1C949C"/>
          </a:solid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0000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BCD0C4DB-439C-2013-5115-1594DF0682DB}"/>
              </a:ext>
            </a:extLst>
          </p:cNvPr>
          <p:cNvSpPr/>
          <p:nvPr/>
        </p:nvSpPr>
        <p:spPr>
          <a:xfrm>
            <a:off x="9255905" y="1839686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44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36D66CFA-2C0A-E6A3-C14A-36FA6816032A}"/>
              </a:ext>
            </a:extLst>
          </p:cNvPr>
          <p:cNvSpPr/>
          <p:nvPr/>
        </p:nvSpPr>
        <p:spPr>
          <a:xfrm>
            <a:off x="7998552" y="2234080"/>
            <a:ext cx="1200203" cy="228600"/>
          </a:xfrm>
          <a:prstGeom prst="roundRect">
            <a:avLst/>
          </a:prstGeom>
          <a:solidFill>
            <a:srgbClr val="1C949C"/>
          </a:solid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0000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C8AF2E8B-A901-9EB0-B5A7-05924E568E8F}"/>
              </a:ext>
            </a:extLst>
          </p:cNvPr>
          <p:cNvSpPr/>
          <p:nvPr/>
        </p:nvSpPr>
        <p:spPr>
          <a:xfrm>
            <a:off x="9198757" y="2220686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42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849916B5-0F98-B60C-28DA-7781C4F4E41A}"/>
              </a:ext>
            </a:extLst>
          </p:cNvPr>
          <p:cNvSpPr/>
          <p:nvPr/>
        </p:nvSpPr>
        <p:spPr>
          <a:xfrm>
            <a:off x="7998552" y="2615080"/>
            <a:ext cx="1171626" cy="228600"/>
          </a:xfrm>
          <a:prstGeom prst="roundRect">
            <a:avLst/>
          </a:prstGeom>
          <a:solidFill>
            <a:srgbClr val="1C949C"/>
          </a:solid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0000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3A33D30-3AEF-7BE7-73BC-EBAE3088E6ED}"/>
              </a:ext>
            </a:extLst>
          </p:cNvPr>
          <p:cNvSpPr/>
          <p:nvPr/>
        </p:nvSpPr>
        <p:spPr>
          <a:xfrm>
            <a:off x="9170178" y="2601686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41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82106F-9045-4914-7F0F-8D56B56FCFE5}"/>
              </a:ext>
            </a:extLst>
          </p:cNvPr>
          <p:cNvSpPr txBox="1"/>
          <p:nvPr/>
        </p:nvSpPr>
        <p:spPr>
          <a:xfrm>
            <a:off x="7917560" y="1512412"/>
            <a:ext cx="1593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cap="all" spc="100" dirty="0"/>
              <a:t>SICHTWEISE HR-Ver- </a:t>
            </a:r>
          </a:p>
          <a:p>
            <a:r>
              <a:rPr lang="de-DE" sz="700" cap="all" spc="100" dirty="0" err="1"/>
              <a:t>antwortlichE</a:t>
            </a:r>
            <a:endParaRPr lang="de-DE" sz="700" cap="all" spc="1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9002F31-79C5-E216-CD31-C7E618227EA2}"/>
              </a:ext>
            </a:extLst>
          </p:cNvPr>
          <p:cNvSpPr/>
          <p:nvPr/>
        </p:nvSpPr>
        <p:spPr>
          <a:xfrm>
            <a:off x="1169718" y="4941919"/>
            <a:ext cx="6829114" cy="230832"/>
          </a:xfrm>
          <a:prstGeom prst="rect">
            <a:avLst/>
          </a:prstGeom>
          <a:solidFill>
            <a:srgbClr val="F1F8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Für die 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mittleren Qualifikationen 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(für die es derzeit keine Förderungen gibt, die aus dem Fördersystem herausfallen)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553EA67-7069-0E66-4B92-8F523E420F50}"/>
              </a:ext>
            </a:extLst>
          </p:cNvPr>
          <p:cNvSpPr/>
          <p:nvPr/>
        </p:nvSpPr>
        <p:spPr>
          <a:xfrm>
            <a:off x="3457204" y="4219174"/>
            <a:ext cx="4541628" cy="230832"/>
          </a:xfrm>
          <a:prstGeom prst="rect">
            <a:avLst/>
          </a:prstGeom>
          <a:solidFill>
            <a:srgbClr val="F1F8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Für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 Bildungszeit 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(für Zeitmodelle für Weiterbildung außerhalb der Dienstzeiten)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B87CA01-E080-A616-D59E-7EE85D85E7E9}"/>
              </a:ext>
            </a:extLst>
          </p:cNvPr>
          <p:cNvSpPr/>
          <p:nvPr/>
        </p:nvSpPr>
        <p:spPr>
          <a:xfrm>
            <a:off x="3992607" y="3496430"/>
            <a:ext cx="4006225" cy="230832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Für Aus- und Weiterbildung in 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Karenzzeiten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 , vor dem Wiedereinstieg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263D534-12CF-22B5-885D-DFF742D27799}"/>
              </a:ext>
            </a:extLst>
          </p:cNvPr>
          <p:cNvSpPr/>
          <p:nvPr/>
        </p:nvSpPr>
        <p:spPr>
          <a:xfrm>
            <a:off x="3907647" y="3857802"/>
            <a:ext cx="4091185" cy="230832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Für "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Aufqualifizierung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" und / oder nachholende Bildungsabschlüsse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90344B7-4A76-4DBA-5BAF-B78F28FA4E1B}"/>
              </a:ext>
            </a:extLst>
          </p:cNvPr>
          <p:cNvSpPr/>
          <p:nvPr/>
        </p:nvSpPr>
        <p:spPr>
          <a:xfrm>
            <a:off x="2706999" y="4580546"/>
            <a:ext cx="5291833" cy="230832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Für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 Bildungs-</a:t>
            </a:r>
            <a:r>
              <a:rPr lang="de-DE" sz="900" b="1" cap="all" spc="100" dirty="0" err="1">
                <a:solidFill>
                  <a:srgbClr val="333333"/>
                </a:solidFill>
                <a:latin typeface="Lato" panose="020F0502020204030203" pitchFamily="34" charset="0"/>
              </a:rPr>
              <a:t>sabbatical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 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(zunächst weniger Geld für gleich Leistung, dann die Möglichkeit)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14" name="Rechteck 47">
            <a:extLst>
              <a:ext uri="{FF2B5EF4-FFF2-40B4-BE49-F238E27FC236}">
                <a16:creationId xmlns:a16="http://schemas.microsoft.com/office/drawing/2014/main" id="{941FDC64-FB16-6CD8-11CD-1CCDB059E014}"/>
              </a:ext>
            </a:extLst>
          </p:cNvPr>
          <p:cNvSpPr/>
          <p:nvPr/>
        </p:nvSpPr>
        <p:spPr>
          <a:xfrm>
            <a:off x="7998832" y="4943034"/>
            <a:ext cx="857288" cy="228600"/>
          </a:xfrm>
          <a:prstGeom prst="roundRect">
            <a:avLst/>
          </a:prstGeom>
          <a:solidFill>
            <a:srgbClr val="77BFC4"/>
          </a:solid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0000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5" name="Rechteck 48">
            <a:extLst>
              <a:ext uri="{FF2B5EF4-FFF2-40B4-BE49-F238E27FC236}">
                <a16:creationId xmlns:a16="http://schemas.microsoft.com/office/drawing/2014/main" id="{C1FD0A4F-31BF-317C-E0E8-88694F67598D}"/>
              </a:ext>
            </a:extLst>
          </p:cNvPr>
          <p:cNvSpPr/>
          <p:nvPr/>
        </p:nvSpPr>
        <p:spPr>
          <a:xfrm>
            <a:off x="8856118" y="4929640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30</a:t>
            </a:r>
          </a:p>
        </p:txBody>
      </p:sp>
      <p:sp>
        <p:nvSpPr>
          <p:cNvPr id="17" name="Rechteck 51">
            <a:extLst>
              <a:ext uri="{FF2B5EF4-FFF2-40B4-BE49-F238E27FC236}">
                <a16:creationId xmlns:a16="http://schemas.microsoft.com/office/drawing/2014/main" id="{326B73D8-C916-F19B-DE7E-A9E16EB44F4C}"/>
              </a:ext>
            </a:extLst>
          </p:cNvPr>
          <p:cNvSpPr/>
          <p:nvPr/>
        </p:nvSpPr>
        <p:spPr>
          <a:xfrm>
            <a:off x="7998832" y="4220290"/>
            <a:ext cx="943017" cy="228600"/>
          </a:xfrm>
          <a:prstGeom prst="roundRect">
            <a:avLst/>
          </a:prstGeom>
          <a:solidFill>
            <a:srgbClr val="77BFC4"/>
          </a:solid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0000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8" name="Rechteck 52">
            <a:extLst>
              <a:ext uri="{FF2B5EF4-FFF2-40B4-BE49-F238E27FC236}">
                <a16:creationId xmlns:a16="http://schemas.microsoft.com/office/drawing/2014/main" id="{15CFFFA7-78FF-6AC0-026D-C63154915585}"/>
              </a:ext>
            </a:extLst>
          </p:cNvPr>
          <p:cNvSpPr/>
          <p:nvPr/>
        </p:nvSpPr>
        <p:spPr>
          <a:xfrm>
            <a:off x="8941851" y="4206896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33</a:t>
            </a:r>
          </a:p>
        </p:txBody>
      </p:sp>
      <p:sp>
        <p:nvSpPr>
          <p:cNvPr id="19" name="Rechteck 53">
            <a:extLst>
              <a:ext uri="{FF2B5EF4-FFF2-40B4-BE49-F238E27FC236}">
                <a16:creationId xmlns:a16="http://schemas.microsoft.com/office/drawing/2014/main" id="{97418224-31DB-15ED-FDD3-CCDB8B3AE2E5}"/>
              </a:ext>
            </a:extLst>
          </p:cNvPr>
          <p:cNvSpPr/>
          <p:nvPr/>
        </p:nvSpPr>
        <p:spPr>
          <a:xfrm>
            <a:off x="7998832" y="3497546"/>
            <a:ext cx="1028746" cy="228600"/>
          </a:xfrm>
          <a:prstGeom prst="roundRect">
            <a:avLst/>
          </a:prstGeom>
          <a:solidFill>
            <a:srgbClr val="77BFC4"/>
          </a:solid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0000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8" name="Rechteck 54">
            <a:extLst>
              <a:ext uri="{FF2B5EF4-FFF2-40B4-BE49-F238E27FC236}">
                <a16:creationId xmlns:a16="http://schemas.microsoft.com/office/drawing/2014/main" id="{6DE8C19E-3EF6-1DE6-C388-E4679D331D82}"/>
              </a:ext>
            </a:extLst>
          </p:cNvPr>
          <p:cNvSpPr/>
          <p:nvPr/>
        </p:nvSpPr>
        <p:spPr>
          <a:xfrm>
            <a:off x="9027578" y="3484152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36</a:t>
            </a:r>
          </a:p>
        </p:txBody>
      </p:sp>
      <p:sp>
        <p:nvSpPr>
          <p:cNvPr id="29" name="Rechteck 55">
            <a:extLst>
              <a:ext uri="{FF2B5EF4-FFF2-40B4-BE49-F238E27FC236}">
                <a16:creationId xmlns:a16="http://schemas.microsoft.com/office/drawing/2014/main" id="{FDB18F6B-7001-5253-FF6B-1BFFDE5E2983}"/>
              </a:ext>
            </a:extLst>
          </p:cNvPr>
          <p:cNvSpPr/>
          <p:nvPr/>
        </p:nvSpPr>
        <p:spPr>
          <a:xfrm>
            <a:off x="7998832" y="3858918"/>
            <a:ext cx="971593" cy="228600"/>
          </a:xfrm>
          <a:prstGeom prst="roundRect">
            <a:avLst/>
          </a:prstGeom>
          <a:solidFill>
            <a:srgbClr val="77BFC4"/>
          </a:solid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0000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63" name="Rechteck 56">
            <a:extLst>
              <a:ext uri="{FF2B5EF4-FFF2-40B4-BE49-F238E27FC236}">
                <a16:creationId xmlns:a16="http://schemas.microsoft.com/office/drawing/2014/main" id="{C069CA4B-ECD2-6D7E-EF84-5210785CC029}"/>
              </a:ext>
            </a:extLst>
          </p:cNvPr>
          <p:cNvSpPr/>
          <p:nvPr/>
        </p:nvSpPr>
        <p:spPr>
          <a:xfrm>
            <a:off x="8970425" y="3845524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34</a:t>
            </a:r>
          </a:p>
        </p:txBody>
      </p:sp>
      <p:sp>
        <p:nvSpPr>
          <p:cNvPr id="64" name="Rechteck 57">
            <a:extLst>
              <a:ext uri="{FF2B5EF4-FFF2-40B4-BE49-F238E27FC236}">
                <a16:creationId xmlns:a16="http://schemas.microsoft.com/office/drawing/2014/main" id="{47E0672D-75BC-2007-5E3A-B67B9FCA4331}"/>
              </a:ext>
            </a:extLst>
          </p:cNvPr>
          <p:cNvSpPr/>
          <p:nvPr/>
        </p:nvSpPr>
        <p:spPr>
          <a:xfrm>
            <a:off x="7998832" y="4581662"/>
            <a:ext cx="885864" cy="228600"/>
          </a:xfrm>
          <a:prstGeom prst="roundRect">
            <a:avLst/>
          </a:prstGeom>
          <a:solidFill>
            <a:srgbClr val="77BFC4"/>
          </a:solid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0000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65" name="Rechteck 58">
            <a:extLst>
              <a:ext uri="{FF2B5EF4-FFF2-40B4-BE49-F238E27FC236}">
                <a16:creationId xmlns:a16="http://schemas.microsoft.com/office/drawing/2014/main" id="{C50680F3-09BD-37C2-0259-CE01BB6A02E9}"/>
              </a:ext>
            </a:extLst>
          </p:cNvPr>
          <p:cNvSpPr/>
          <p:nvPr/>
        </p:nvSpPr>
        <p:spPr>
          <a:xfrm>
            <a:off x="8884690" y="4568268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31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46A6F05E-38DD-74CB-3C2A-08E1001858D8}"/>
              </a:ext>
            </a:extLst>
          </p:cNvPr>
          <p:cNvSpPr txBox="1"/>
          <p:nvPr/>
        </p:nvSpPr>
        <p:spPr>
          <a:xfrm>
            <a:off x="7932016" y="3187536"/>
            <a:ext cx="990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cap="all" spc="100" dirty="0"/>
              <a:t>SICHTWEISE</a:t>
            </a:r>
          </a:p>
          <a:p>
            <a:r>
              <a:rPr lang="de-DE" sz="700" cap="all" spc="100" dirty="0"/>
              <a:t>BETRIEBSRÄTE</a:t>
            </a:r>
          </a:p>
        </p:txBody>
      </p:sp>
    </p:spTree>
    <p:extLst>
      <p:ext uri="{BB962C8B-B14F-4D97-AF65-F5344CB8AC3E}">
        <p14:creationId xmlns:p14="http://schemas.microsoft.com/office/powerpoint/2010/main" val="42954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02BDA97A-3C7B-947A-8810-107B801C5227}"/>
              </a:ext>
            </a:extLst>
          </p:cNvPr>
          <p:cNvSpPr/>
          <p:nvPr/>
        </p:nvSpPr>
        <p:spPr>
          <a:xfrm>
            <a:off x="973467" y="5119449"/>
            <a:ext cx="9365767" cy="4353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9B36864-C49C-D4EA-B942-E291DB3019A1}"/>
              </a:ext>
            </a:extLst>
          </p:cNvPr>
          <p:cNvSpPr/>
          <p:nvPr/>
        </p:nvSpPr>
        <p:spPr>
          <a:xfrm>
            <a:off x="973467" y="3455873"/>
            <a:ext cx="9365767" cy="770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C6A07CA-65D3-6CCA-41F3-B3A703B24355}"/>
              </a:ext>
            </a:extLst>
          </p:cNvPr>
          <p:cNvSpPr/>
          <p:nvPr/>
        </p:nvSpPr>
        <p:spPr>
          <a:xfrm>
            <a:off x="973467" y="2125230"/>
            <a:ext cx="9365767" cy="770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CC92D49-7DE0-B549-46AB-4979C78C6E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/>
              <a:t>Ausgangsbasis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D35146-2244-DA6C-D8F9-832802B954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STATUS QUO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88597F9-269E-39EB-1640-B3A34A8960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HR-Verantwortliche und Betriebsräte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15535D-475E-2B1F-3C99-A33BACC48B6F}"/>
              </a:ext>
            </a:extLst>
          </p:cNvPr>
          <p:cNvSpPr txBox="1"/>
          <p:nvPr/>
        </p:nvSpPr>
        <p:spPr>
          <a:xfrm>
            <a:off x="973467" y="1085156"/>
            <a:ext cx="4532729" cy="8079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050" b="1" cap="all" spc="100" dirty="0">
                <a:solidFill>
                  <a:schemeClr val="accent3"/>
                </a:solidFill>
              </a:rPr>
              <a:t>METHODISCHE VORGEHENSWEISE:</a:t>
            </a:r>
          </a:p>
          <a:p>
            <a:endParaRPr lang="de-AT" sz="900" b="1" cap="all" spc="100" dirty="0"/>
          </a:p>
          <a:p>
            <a:r>
              <a:rPr lang="de-AT" sz="900" b="1" cap="all" spc="100" dirty="0"/>
              <a:t>Qualitative Interviews </a:t>
            </a:r>
            <a:r>
              <a:rPr lang="de-AT" sz="900" b="1" dirty="0"/>
              <a:t>als Vorstufe</a:t>
            </a:r>
          </a:p>
          <a:p>
            <a:r>
              <a:rPr lang="de-AT" sz="900" dirty="0"/>
              <a:t> (32 persönliche explorative Interviews mit HR-Verantwortlichen, Betriebsräten und Experten im Bereich Digitalisierung, im Januar 2023)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E96FFE9-E83B-BA3C-CC2C-321EA34E89BA}"/>
              </a:ext>
            </a:extLst>
          </p:cNvPr>
          <p:cNvSpPr txBox="1"/>
          <p:nvPr/>
        </p:nvSpPr>
        <p:spPr>
          <a:xfrm>
            <a:off x="1334315" y="2125230"/>
            <a:ext cx="30028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sz="1000" b="1" cap="all" spc="100" dirty="0">
                <a:solidFill>
                  <a:schemeClr val="accent3"/>
                </a:solidFill>
              </a:rPr>
              <a:t>Derzeitiger Digitalisierungsgrad:</a:t>
            </a:r>
          </a:p>
          <a:p>
            <a:pPr algn="r"/>
            <a:endParaRPr lang="de-AT" sz="500" b="1" cap="all" spc="100" dirty="0">
              <a:solidFill>
                <a:schemeClr val="accent3"/>
              </a:solidFill>
            </a:endParaRPr>
          </a:p>
          <a:p>
            <a:pPr algn="r"/>
            <a:r>
              <a:rPr lang="de-AT" sz="900" b="1" cap="all" spc="100" dirty="0"/>
              <a:t>In PRODUKTION</a:t>
            </a:r>
          </a:p>
          <a:p>
            <a:pPr algn="r"/>
            <a:endParaRPr lang="de-AT" sz="500" b="1" cap="all" spc="100" dirty="0"/>
          </a:p>
          <a:p>
            <a:pPr algn="r"/>
            <a:r>
              <a:rPr lang="de-AT" sz="900" b="1" cap="all" spc="100" dirty="0"/>
              <a:t>IN VERWALTUNG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F5E110F-9E74-255B-10A3-A03CE8B1080C}"/>
              </a:ext>
            </a:extLst>
          </p:cNvPr>
          <p:cNvSpPr txBox="1"/>
          <p:nvPr/>
        </p:nvSpPr>
        <p:spPr>
          <a:xfrm>
            <a:off x="1148432" y="3013922"/>
            <a:ext cx="3188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sz="1000" b="1" cap="all" spc="100" dirty="0">
                <a:solidFill>
                  <a:schemeClr val="accent3"/>
                </a:solidFill>
              </a:rPr>
              <a:t>ANTEIL AN MITARBEITER*INNEN, DIE </a:t>
            </a:r>
          </a:p>
          <a:p>
            <a:pPr algn="r"/>
            <a:r>
              <a:rPr lang="de-AT" sz="1000" b="1" cap="all" spc="100" dirty="0">
                <a:solidFill>
                  <a:schemeClr val="accent3"/>
                </a:solidFill>
              </a:rPr>
              <a:t>MIT DIGITALISIERUNG PROBLEME HABEN: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4692232-21FA-8F0C-3D83-22894CB6E792}"/>
              </a:ext>
            </a:extLst>
          </p:cNvPr>
          <p:cNvSpPr txBox="1"/>
          <p:nvPr/>
        </p:nvSpPr>
        <p:spPr>
          <a:xfrm>
            <a:off x="1624523" y="4321478"/>
            <a:ext cx="27126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b="1" cap="all" spc="100" dirty="0">
                <a:solidFill>
                  <a:schemeClr val="accent3"/>
                </a:solidFill>
              </a:rPr>
              <a:t>HOME-OFFICE / NUTZUNGSANTEIL: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268E55F-0278-D039-9EF9-59BB285C99BA}"/>
              </a:ext>
            </a:extLst>
          </p:cNvPr>
          <p:cNvSpPr txBox="1"/>
          <p:nvPr/>
        </p:nvSpPr>
        <p:spPr>
          <a:xfrm>
            <a:off x="1206076" y="3526015"/>
            <a:ext cx="31310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sz="1000" b="1" cap="all" spc="100" dirty="0">
                <a:solidFill>
                  <a:schemeClr val="accent3"/>
                </a:solidFill>
              </a:rPr>
              <a:t>Wahrnehmung von Digitalisierung:</a:t>
            </a:r>
          </a:p>
          <a:p>
            <a:pPr algn="r"/>
            <a:endParaRPr lang="de-AT" sz="500" b="1" cap="all" spc="100" dirty="0">
              <a:solidFill>
                <a:schemeClr val="accent3"/>
              </a:solidFill>
            </a:endParaRPr>
          </a:p>
          <a:p>
            <a:pPr algn="r"/>
            <a:r>
              <a:rPr lang="de-AT" sz="900" b="1" cap="all" spc="100" dirty="0"/>
              <a:t>Als Erleichterung</a:t>
            </a:r>
          </a:p>
          <a:p>
            <a:pPr algn="r"/>
            <a:endParaRPr lang="de-AT" sz="500" b="1" cap="all" spc="100" dirty="0"/>
          </a:p>
          <a:p>
            <a:pPr algn="r"/>
            <a:r>
              <a:rPr lang="de-AT" sz="900" b="1" cap="all" spc="100" dirty="0"/>
              <a:t>Als Erschwernis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3940490-8D01-3C13-4F0D-F3F65599DA56}"/>
              </a:ext>
            </a:extLst>
          </p:cNvPr>
          <p:cNvSpPr txBox="1"/>
          <p:nvPr/>
        </p:nvSpPr>
        <p:spPr>
          <a:xfrm>
            <a:off x="909521" y="4538780"/>
            <a:ext cx="342760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sz="900" b="1" cap="all" spc="100" dirty="0"/>
              <a:t>Derzeitiger Zeitumfang </a:t>
            </a:r>
            <a:r>
              <a:rPr lang="de-AT" sz="900" dirty="0"/>
              <a:t>(An Gesamtarbeitszeit)</a:t>
            </a:r>
          </a:p>
          <a:p>
            <a:pPr algn="r"/>
            <a:endParaRPr lang="de-AT" sz="900" dirty="0"/>
          </a:p>
          <a:p>
            <a:pPr algn="r"/>
            <a:r>
              <a:rPr lang="de-AT" sz="900" b="1" cap="all" spc="100" dirty="0"/>
              <a:t>Möglicher / wünschenswerter Zeitumfang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5415C30-9B04-77E7-930F-95D62B4837EC}"/>
              </a:ext>
            </a:extLst>
          </p:cNvPr>
          <p:cNvSpPr txBox="1"/>
          <p:nvPr/>
        </p:nvSpPr>
        <p:spPr>
          <a:xfrm>
            <a:off x="1656583" y="5187651"/>
            <a:ext cx="26805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b="1" cap="all" spc="100" dirty="0">
                <a:solidFill>
                  <a:schemeClr val="accent3"/>
                </a:solidFill>
              </a:rPr>
              <a:t>MITSPRACHE BEI QUALIFIZIERUNG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51FC561-2405-5CAC-D2AC-78D390BB54DF}"/>
              </a:ext>
            </a:extLst>
          </p:cNvPr>
          <p:cNvSpPr txBox="1"/>
          <p:nvPr/>
        </p:nvSpPr>
        <p:spPr>
          <a:xfrm>
            <a:off x="6039018" y="1085156"/>
            <a:ext cx="4284077" cy="784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900" b="1" cap="all" spc="100" dirty="0"/>
              <a:t>Quantitative Befragung </a:t>
            </a:r>
            <a:r>
              <a:rPr lang="de-AT" sz="900" b="1" dirty="0"/>
              <a:t>von </a:t>
            </a:r>
            <a:r>
              <a:rPr lang="de-AT" sz="900" b="1" cap="all" spc="100" dirty="0"/>
              <a:t>HR-Verantwortlichen </a:t>
            </a:r>
            <a:r>
              <a:rPr lang="de-AT" sz="900" b="1" dirty="0"/>
              <a:t>und </a:t>
            </a:r>
            <a:r>
              <a:rPr lang="de-AT" sz="900" b="1" cap="all" spc="100" dirty="0"/>
              <a:t>Betriebsräten</a:t>
            </a:r>
            <a:r>
              <a:rPr lang="de-AT" sz="900" b="1" dirty="0"/>
              <a:t> in Oberösterreich </a:t>
            </a:r>
            <a:r>
              <a:rPr lang="de-AT" sz="900" dirty="0"/>
              <a:t>(im Januar / Februar 2023), rund 300 Unternehmen, davon knapp 100 HR-Verantwortliche und knapp 200 Betriebsräte, in Form von Online-Interviews (gesteuert und verschickt durch Arbeiterkammer und Business Upper Austria)</a:t>
            </a:r>
            <a:endParaRPr lang="de-AT" sz="900" b="1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30F80DB-7436-97E6-1ECB-DD36D5D22522}"/>
              </a:ext>
            </a:extLst>
          </p:cNvPr>
          <p:cNvSpPr txBox="1"/>
          <p:nvPr/>
        </p:nvSpPr>
        <p:spPr>
          <a:xfrm>
            <a:off x="5959750" y="1907881"/>
            <a:ext cx="19143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b="1" cap="all" spc="100" dirty="0">
                <a:solidFill>
                  <a:schemeClr val="accent3"/>
                </a:solidFill>
              </a:rPr>
              <a:t>HR-VERANTWORTLICHE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A71EF0C-CF62-B67B-FA61-E269AE9DD694}"/>
              </a:ext>
            </a:extLst>
          </p:cNvPr>
          <p:cNvSpPr txBox="1"/>
          <p:nvPr/>
        </p:nvSpPr>
        <p:spPr>
          <a:xfrm>
            <a:off x="8764887" y="1902015"/>
            <a:ext cx="1247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b="1" cap="all" spc="100" dirty="0">
                <a:solidFill>
                  <a:schemeClr val="accent3"/>
                </a:solidFill>
              </a:rPr>
              <a:t>BETRIEBSRÄTE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1BC9D29-4FB8-3E28-50B5-43CE29D76A33}"/>
              </a:ext>
            </a:extLst>
          </p:cNvPr>
          <p:cNvSpPr txBox="1"/>
          <p:nvPr/>
        </p:nvSpPr>
        <p:spPr>
          <a:xfrm>
            <a:off x="6044709" y="2363559"/>
            <a:ext cx="174438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900" b="1" cap="all" spc="100" dirty="0"/>
              <a:t>Ø-ANTEIL   44 Prozent</a:t>
            </a:r>
          </a:p>
          <a:p>
            <a:endParaRPr lang="de-AT" sz="500" b="1" cap="all" spc="100" dirty="0"/>
          </a:p>
          <a:p>
            <a:r>
              <a:rPr lang="de-AT" sz="900" b="1" cap="all" spc="100" dirty="0"/>
              <a:t>Ø-ANTEIL   62 Prozent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9FF206D-AEBE-FEA7-F4E1-C3027511F83B}"/>
              </a:ext>
            </a:extLst>
          </p:cNvPr>
          <p:cNvSpPr txBox="1"/>
          <p:nvPr/>
        </p:nvSpPr>
        <p:spPr>
          <a:xfrm>
            <a:off x="8551687" y="2363559"/>
            <a:ext cx="167385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900" b="1" cap="all" spc="100" dirty="0"/>
              <a:t>Ø-ANTEIL 44 Prozent</a:t>
            </a:r>
          </a:p>
          <a:p>
            <a:endParaRPr lang="de-AT" sz="500" b="1" cap="all" spc="100" dirty="0"/>
          </a:p>
          <a:p>
            <a:r>
              <a:rPr lang="de-AT" sz="900" b="1" cap="all" spc="100" dirty="0"/>
              <a:t>Ø-ANTEIL 70 Prozent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71790A9-94DB-D398-CF74-CB50B92ECAD0}"/>
              </a:ext>
            </a:extLst>
          </p:cNvPr>
          <p:cNvSpPr txBox="1"/>
          <p:nvPr/>
        </p:nvSpPr>
        <p:spPr>
          <a:xfrm>
            <a:off x="6415805" y="3093016"/>
            <a:ext cx="10021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900" b="1" cap="all" spc="100" dirty="0"/>
              <a:t>27 Prozent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A34AAF8-B3C8-43AE-D6D3-F15AD4BF20C6}"/>
              </a:ext>
            </a:extLst>
          </p:cNvPr>
          <p:cNvSpPr txBox="1"/>
          <p:nvPr/>
        </p:nvSpPr>
        <p:spPr>
          <a:xfrm>
            <a:off x="8887517" y="3093016"/>
            <a:ext cx="10021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900" b="1" cap="all" spc="100" dirty="0">
                <a:solidFill>
                  <a:schemeClr val="accent2"/>
                </a:solidFill>
              </a:rPr>
              <a:t>35 Prozent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0DBC440-B993-4128-D217-A96A3EEB56C3}"/>
              </a:ext>
            </a:extLst>
          </p:cNvPr>
          <p:cNvSpPr txBox="1"/>
          <p:nvPr/>
        </p:nvSpPr>
        <p:spPr>
          <a:xfrm>
            <a:off x="6415805" y="3754935"/>
            <a:ext cx="100219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900" b="1" cap="all" spc="100" dirty="0">
                <a:solidFill>
                  <a:schemeClr val="accent1"/>
                </a:solidFill>
              </a:rPr>
              <a:t>71 Prozent</a:t>
            </a:r>
          </a:p>
          <a:p>
            <a:endParaRPr lang="de-AT" sz="500" b="1" cap="all" spc="100" dirty="0">
              <a:solidFill>
                <a:schemeClr val="accent1"/>
              </a:solidFill>
            </a:endParaRPr>
          </a:p>
          <a:p>
            <a:r>
              <a:rPr lang="de-AT" sz="900" b="1" cap="all" spc="100" dirty="0"/>
              <a:t>12 Prozent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629D8F9-D30D-ED03-5C13-7F6126B114B4}"/>
              </a:ext>
            </a:extLst>
          </p:cNvPr>
          <p:cNvSpPr txBox="1"/>
          <p:nvPr/>
        </p:nvSpPr>
        <p:spPr>
          <a:xfrm>
            <a:off x="8702369" y="5100493"/>
            <a:ext cx="137249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900" b="1" cap="all" spc="100" dirty="0"/>
              <a:t>JA: 50 Prozent</a:t>
            </a:r>
          </a:p>
          <a:p>
            <a:endParaRPr lang="de-AT" sz="500" b="1" cap="all" spc="100" dirty="0"/>
          </a:p>
          <a:p>
            <a:r>
              <a:rPr lang="de-AT" sz="900" b="1" cap="all" spc="100" dirty="0">
                <a:solidFill>
                  <a:schemeClr val="accent2"/>
                </a:solidFill>
              </a:rPr>
              <a:t>NEIN:50 Prozent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2A13B13-505F-7F5A-8DDB-38C1198FD13A}"/>
              </a:ext>
            </a:extLst>
          </p:cNvPr>
          <p:cNvSpPr txBox="1"/>
          <p:nvPr/>
        </p:nvSpPr>
        <p:spPr>
          <a:xfrm>
            <a:off x="5997100" y="4325451"/>
            <a:ext cx="1839606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900" b="1" cap="all" spc="100" dirty="0"/>
              <a:t>Ø-ANTEIL 	45 Prozent</a:t>
            </a:r>
          </a:p>
          <a:p>
            <a:endParaRPr lang="de-AT" sz="500" b="1" cap="all" spc="100" dirty="0"/>
          </a:p>
          <a:p>
            <a:r>
              <a:rPr lang="de-AT" sz="900" b="1" cap="all" spc="100" dirty="0"/>
              <a:t>Ø-ZEIT 	43 Prozent</a:t>
            </a:r>
          </a:p>
          <a:p>
            <a:endParaRPr lang="de-AT" sz="500" b="1" cap="all" spc="100" dirty="0"/>
          </a:p>
          <a:p>
            <a:r>
              <a:rPr lang="de-AT" sz="900" b="1" cap="all" spc="100" dirty="0"/>
              <a:t>Ø-ZEIT 	47 Prozent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842DD09-04DA-0638-FBE1-FE50877CEE48}"/>
              </a:ext>
            </a:extLst>
          </p:cNvPr>
          <p:cNvSpPr txBox="1"/>
          <p:nvPr/>
        </p:nvSpPr>
        <p:spPr>
          <a:xfrm>
            <a:off x="8468812" y="4325451"/>
            <a:ext cx="1839606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900" b="1" cap="all" spc="100" dirty="0"/>
              <a:t>Ø-ANTEIL 	45 Prozent</a:t>
            </a:r>
          </a:p>
          <a:p>
            <a:endParaRPr lang="de-AT" sz="500" b="1" cap="all" spc="100" dirty="0"/>
          </a:p>
          <a:p>
            <a:r>
              <a:rPr lang="de-AT" sz="900" b="1" cap="all" spc="100" dirty="0"/>
              <a:t>Ø-ZEIT 	40 Prozent</a:t>
            </a:r>
          </a:p>
          <a:p>
            <a:endParaRPr lang="de-AT" sz="500" b="1" cap="all" spc="100" dirty="0"/>
          </a:p>
          <a:p>
            <a:r>
              <a:rPr lang="de-AT" sz="900" b="1" cap="all" spc="100" dirty="0"/>
              <a:t>Ø-ZEIT 	</a:t>
            </a:r>
            <a:r>
              <a:rPr lang="de-AT" sz="900" b="1" cap="all" spc="100" dirty="0">
                <a:solidFill>
                  <a:schemeClr val="accent1"/>
                </a:solidFill>
              </a:rPr>
              <a:t>52 Prozent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B410883-B00D-0EC3-2BB3-FF1372B4E27D}"/>
              </a:ext>
            </a:extLst>
          </p:cNvPr>
          <p:cNvSpPr txBox="1"/>
          <p:nvPr/>
        </p:nvSpPr>
        <p:spPr>
          <a:xfrm>
            <a:off x="8887517" y="3745745"/>
            <a:ext cx="100219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900" b="1" cap="all" spc="100" dirty="0"/>
              <a:t>44 Prozent</a:t>
            </a:r>
          </a:p>
          <a:p>
            <a:endParaRPr lang="de-AT" sz="500" b="1" cap="all" spc="100" dirty="0"/>
          </a:p>
          <a:p>
            <a:r>
              <a:rPr lang="de-AT" sz="900" b="1" cap="all" spc="100" dirty="0"/>
              <a:t>26 Prozent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ADD99909-62CF-D72E-79EC-E1244E2CA4F1}"/>
              </a:ext>
            </a:extLst>
          </p:cNvPr>
          <p:cNvSpPr/>
          <p:nvPr/>
        </p:nvSpPr>
        <p:spPr>
          <a:xfrm>
            <a:off x="5506196" y="2125230"/>
            <a:ext cx="490903" cy="3429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3AB1E558-4C1A-8219-2E57-320DB4E92670}"/>
              </a:ext>
            </a:extLst>
          </p:cNvPr>
          <p:cNvSpPr/>
          <p:nvPr/>
        </p:nvSpPr>
        <p:spPr>
          <a:xfrm>
            <a:off x="7982271" y="2125230"/>
            <a:ext cx="490903" cy="3429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1305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E205807-3BC7-23A1-0BE0-E6F821E989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3904" y="3099307"/>
            <a:ext cx="7878257" cy="866775"/>
          </a:xfrm>
        </p:spPr>
        <p:txBody>
          <a:bodyPr/>
          <a:lstStyle/>
          <a:p>
            <a:r>
              <a:rPr lang="de-DE" dirty="0"/>
              <a:t>Veränderungen und resultierende Herausforderungen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034635-6560-87E5-3DE9-17D729966B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KAPITEL 1</a:t>
            </a:r>
          </a:p>
        </p:txBody>
      </p:sp>
    </p:spTree>
    <p:extLst>
      <p:ext uri="{BB962C8B-B14F-4D97-AF65-F5344CB8AC3E}">
        <p14:creationId xmlns:p14="http://schemas.microsoft.com/office/powerpoint/2010/main" val="196692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0DC11A2D-2419-4FBC-F158-15E42150BF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935939"/>
              </p:ext>
            </p:extLst>
          </p:nvPr>
        </p:nvGraphicFramePr>
        <p:xfrm>
          <a:off x="6597579" y="1260048"/>
          <a:ext cx="3438611" cy="2219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426F5F0-DE88-CF48-F657-0D01E5BD38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Wie stark hat sich der Aufgabenbereich für Sie als Betriebsrat durch die zunehmende Digitalisierung geändert? Würden Sie sagen ...</a:t>
            </a:r>
          </a:p>
          <a:p>
            <a:r>
              <a:rPr lang="de-DE" dirty="0"/>
              <a:t>Wie stark hat sich der Aufgabenbereich im Personal, als HR-Verantwortliche(r) durch die zunehmende Digitalisierung geändert? Würden Sie sagen ...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D084E2-3435-2BED-CE09-3A12BF4C5E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7327" y="473889"/>
            <a:ext cx="8401825" cy="366712"/>
          </a:xfrm>
        </p:spPr>
        <p:txBody>
          <a:bodyPr/>
          <a:lstStyle/>
          <a:p>
            <a:r>
              <a:rPr lang="de-DE" dirty="0"/>
              <a:t>Veränderung des Aufgabenbereichs durch </a:t>
            </a:r>
          </a:p>
          <a:p>
            <a:r>
              <a:rPr lang="de-DE" dirty="0"/>
              <a:t>die Digitalisierung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34B57C8-0339-7307-10E1-AE817971E2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Digitalisierung führt zu großen Veränderungen ……  in der Kommunikation, in der notwendigen Weiterbildung, im Wert der Arbeit und in der Qualifizierung.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645B894-FC5C-12A2-23D8-D97360FF90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VERÄNDERUNGEN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227D658-07FA-7144-CD79-C0DE4502C4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HR-Verantwortliche und Betriebsräte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A9F4AA-E2A2-4E73-6D14-315F3F855562}"/>
              </a:ext>
            </a:extLst>
          </p:cNvPr>
          <p:cNvSpPr txBox="1"/>
          <p:nvPr/>
        </p:nvSpPr>
        <p:spPr>
          <a:xfrm>
            <a:off x="7636362" y="2161815"/>
            <a:ext cx="134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750" cap="all" spc="100"/>
            </a:lvl1pPr>
          </a:lstStyle>
          <a:p>
            <a:pPr algn="ctr"/>
            <a:r>
              <a:rPr lang="de-DE" sz="900" b="1" dirty="0">
                <a:solidFill>
                  <a:schemeClr val="accent3"/>
                </a:solidFill>
              </a:rPr>
              <a:t>Sichtweise</a:t>
            </a:r>
          </a:p>
          <a:p>
            <a:pPr algn="ctr"/>
            <a:r>
              <a:rPr lang="de-DE" sz="900" b="1" dirty="0">
                <a:solidFill>
                  <a:schemeClr val="accent3"/>
                </a:solidFill>
              </a:rPr>
              <a:t>Betriebsräte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C6AEB40-6E6F-2666-FCB2-B8CCCAD796F7}"/>
              </a:ext>
            </a:extLst>
          </p:cNvPr>
          <p:cNvSpPr/>
          <p:nvPr/>
        </p:nvSpPr>
        <p:spPr>
          <a:xfrm>
            <a:off x="8837821" y="1525431"/>
            <a:ext cx="1455848" cy="23083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stark verändert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93FEF77-864E-9DB8-E0B3-C40A691D5809}"/>
              </a:ext>
            </a:extLst>
          </p:cNvPr>
          <p:cNvSpPr/>
          <p:nvPr/>
        </p:nvSpPr>
        <p:spPr>
          <a:xfrm>
            <a:off x="9071859" y="2532855"/>
            <a:ext cx="987771" cy="36933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etwas </a:t>
            </a:r>
          </a:p>
          <a:p>
            <a:r>
              <a:rPr lang="de-AT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verändert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E3D0BA9-1AC9-8D4C-2DBC-45105141F5F3}"/>
              </a:ext>
            </a:extLst>
          </p:cNvPr>
          <p:cNvSpPr/>
          <p:nvPr/>
        </p:nvSpPr>
        <p:spPr>
          <a:xfrm>
            <a:off x="5853453" y="1736782"/>
            <a:ext cx="1773242" cy="2000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AT" sz="700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nicht wirklich verändert</a:t>
            </a:r>
          </a:p>
        </p:txBody>
      </p:sp>
      <p:graphicFrame>
        <p:nvGraphicFramePr>
          <p:cNvPr id="25" name="Diagramm 24">
            <a:extLst>
              <a:ext uri="{FF2B5EF4-FFF2-40B4-BE49-F238E27FC236}">
                <a16:creationId xmlns:a16="http://schemas.microsoft.com/office/drawing/2014/main" id="{290F5D5F-54CB-2FB5-9D4C-DA5401BAB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8905139"/>
              </p:ext>
            </p:extLst>
          </p:nvPr>
        </p:nvGraphicFramePr>
        <p:xfrm>
          <a:off x="1466644" y="1295109"/>
          <a:ext cx="3438611" cy="2219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feld 25">
            <a:extLst>
              <a:ext uri="{FF2B5EF4-FFF2-40B4-BE49-F238E27FC236}">
                <a16:creationId xmlns:a16="http://schemas.microsoft.com/office/drawing/2014/main" id="{D3473146-A78B-33B3-1038-3093F4728B23}"/>
              </a:ext>
            </a:extLst>
          </p:cNvPr>
          <p:cNvSpPr txBox="1"/>
          <p:nvPr/>
        </p:nvSpPr>
        <p:spPr>
          <a:xfrm>
            <a:off x="2531728" y="2139168"/>
            <a:ext cx="134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750" cap="all" spc="100"/>
            </a:lvl1pPr>
          </a:lstStyle>
          <a:p>
            <a:pPr algn="ctr"/>
            <a:r>
              <a:rPr lang="de-DE" sz="900" b="1" dirty="0">
                <a:solidFill>
                  <a:schemeClr val="accent3"/>
                </a:solidFill>
              </a:rPr>
              <a:t>Sichtweise</a:t>
            </a:r>
          </a:p>
          <a:p>
            <a:pPr algn="ctr"/>
            <a:r>
              <a:rPr lang="de-DE" sz="900" b="1" dirty="0">
                <a:solidFill>
                  <a:schemeClr val="accent3"/>
                </a:solidFill>
              </a:rPr>
              <a:t> HR-Ver-antwort-</a:t>
            </a:r>
          </a:p>
          <a:p>
            <a:pPr algn="ctr"/>
            <a:r>
              <a:rPr lang="de-DE" sz="900" b="1" dirty="0" err="1">
                <a:solidFill>
                  <a:schemeClr val="accent3"/>
                </a:solidFill>
              </a:rPr>
              <a:t>liche</a:t>
            </a:r>
            <a:endParaRPr lang="de-DE" sz="900" b="1" dirty="0">
              <a:solidFill>
                <a:schemeClr val="accent3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4EB279F-C655-8EB0-9966-9903F6BD7E96}"/>
              </a:ext>
            </a:extLst>
          </p:cNvPr>
          <p:cNvSpPr/>
          <p:nvPr/>
        </p:nvSpPr>
        <p:spPr>
          <a:xfrm>
            <a:off x="3821557" y="1648429"/>
            <a:ext cx="987771" cy="36933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stark </a:t>
            </a:r>
          </a:p>
          <a:p>
            <a:r>
              <a:rPr lang="de-AT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verändert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18E79F4-A217-AFCB-CBB1-197172E66F44}"/>
              </a:ext>
            </a:extLst>
          </p:cNvPr>
          <p:cNvSpPr/>
          <p:nvPr/>
        </p:nvSpPr>
        <p:spPr>
          <a:xfrm>
            <a:off x="914466" y="2560691"/>
            <a:ext cx="1486304" cy="23083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AT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etwas verändert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D35454A-CC69-BF39-7522-D310E4481063}"/>
              </a:ext>
            </a:extLst>
          </p:cNvPr>
          <p:cNvSpPr/>
          <p:nvPr/>
        </p:nvSpPr>
        <p:spPr>
          <a:xfrm>
            <a:off x="1015985" y="1472447"/>
            <a:ext cx="1773242" cy="2000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r>
              <a:rPr lang="de-AT" sz="700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nicht wirklich verändert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01B666D-8B41-9C5C-4DFE-A5828D685F12}"/>
              </a:ext>
            </a:extLst>
          </p:cNvPr>
          <p:cNvSpPr txBox="1"/>
          <p:nvPr/>
        </p:nvSpPr>
        <p:spPr>
          <a:xfrm>
            <a:off x="4283758" y="2588187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900" b="1" cap="all" spc="100" dirty="0">
                <a:solidFill>
                  <a:schemeClr val="accent3"/>
                </a:solidFill>
              </a:rPr>
              <a:t>die stärksten ANFORDERUNGEN / </a:t>
            </a:r>
          </a:p>
          <a:p>
            <a:pPr algn="ctr"/>
            <a:r>
              <a:rPr lang="de-AT" sz="900" b="1" cap="all" spc="100" dirty="0">
                <a:solidFill>
                  <a:schemeClr val="accent3"/>
                </a:solidFill>
              </a:rPr>
              <a:t>VERÄNDERUNGEN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C468C6B-80EF-5A85-D352-FA7B26CDFF42}"/>
              </a:ext>
            </a:extLst>
          </p:cNvPr>
          <p:cNvSpPr/>
          <p:nvPr/>
        </p:nvSpPr>
        <p:spPr>
          <a:xfrm>
            <a:off x="690885" y="3431768"/>
            <a:ext cx="2880000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Employer Branding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 (was kann das Unternehmen bieten und wie / wo kann es sich darstellen)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95DD350-ADC1-C773-9975-E968EF014606}"/>
              </a:ext>
            </a:extLst>
          </p:cNvPr>
          <p:cNvSpPr/>
          <p:nvPr/>
        </p:nvSpPr>
        <p:spPr>
          <a:xfrm>
            <a:off x="690885" y="3876978"/>
            <a:ext cx="2880000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Forderungen und Ansprüche der jungen Arbeitnehmer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, um einen Job anzunehmen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27EB2E1-E421-2082-4A1C-9775F2F810A9}"/>
              </a:ext>
            </a:extLst>
          </p:cNvPr>
          <p:cNvSpPr/>
          <p:nvPr/>
        </p:nvSpPr>
        <p:spPr>
          <a:xfrm>
            <a:off x="690884" y="4326538"/>
            <a:ext cx="2880000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Recruiting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 (Finden von Mitarbeiter*innen, die den Jobprofilen entsprechen)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0A59CF5-F80C-6EB8-BB04-88B901722C65}"/>
              </a:ext>
            </a:extLst>
          </p:cNvPr>
          <p:cNvSpPr/>
          <p:nvPr/>
        </p:nvSpPr>
        <p:spPr>
          <a:xfrm>
            <a:off x="7504386" y="3431768"/>
            <a:ext cx="2880000" cy="396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KOMMUNIKATION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: Notwendigkeit des Erlernens einer 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Kommunikationskultur </a:t>
            </a:r>
          </a:p>
          <a:p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in einer hybriden Organisation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6C57FFD-D080-E19F-7309-98C7B6F07FA5}"/>
              </a:ext>
            </a:extLst>
          </p:cNvPr>
          <p:cNvSpPr/>
          <p:nvPr/>
        </p:nvSpPr>
        <p:spPr>
          <a:xfrm>
            <a:off x="7504386" y="4326538"/>
            <a:ext cx="2880000" cy="507831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Notwendige permanente 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Weiterbildung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 zu NEUEN Betriebsrats-Aufgaben und zur Verbesserung der persönlichen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, 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digitalen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 Kompetenzen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20E8552-4675-1112-093A-805CA4B7F705}"/>
              </a:ext>
            </a:extLst>
          </p:cNvPr>
          <p:cNvSpPr/>
          <p:nvPr/>
        </p:nvSpPr>
        <p:spPr>
          <a:xfrm>
            <a:off x="11261072" y="4926036"/>
            <a:ext cx="184730" cy="230832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/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944B7C2-1E32-CE92-3A85-3377A6277624}"/>
              </a:ext>
            </a:extLst>
          </p:cNvPr>
          <p:cNvSpPr txBox="1"/>
          <p:nvPr/>
        </p:nvSpPr>
        <p:spPr>
          <a:xfrm>
            <a:off x="7526782" y="4859586"/>
            <a:ext cx="28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RELEVANZ</a:t>
            </a:r>
            <a:r>
              <a:rPr lang="de-AT" sz="900" dirty="0">
                <a:solidFill>
                  <a:srgbClr val="333333"/>
                </a:solidFill>
                <a:latin typeface="Lato" panose="020F0502020204030203" pitchFamily="34" charset="0"/>
              </a:rPr>
              <a:t> einer proaktive </a:t>
            </a:r>
            <a:r>
              <a:rPr lang="de-AT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Einbindung</a:t>
            </a:r>
            <a:r>
              <a:rPr lang="de-AT" sz="900" dirty="0">
                <a:solidFill>
                  <a:srgbClr val="333333"/>
                </a:solidFill>
                <a:latin typeface="Lato" panose="020F0502020204030203" pitchFamily="34" charset="0"/>
              </a:rPr>
              <a:t> des Betriebsrates in digitale Entscheidungen ist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A75A4BD-A988-6226-04AF-E7294E08F3EF}"/>
              </a:ext>
            </a:extLst>
          </p:cNvPr>
          <p:cNvSpPr txBox="1"/>
          <p:nvPr/>
        </p:nvSpPr>
        <p:spPr>
          <a:xfrm>
            <a:off x="7504386" y="3876978"/>
            <a:ext cx="288000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Kontakthalten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 mit den Kolleg*innen trotz HomeOffice und hohem Digitalisierungsgrad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209FE688-450C-6022-8DA2-EBD0350340CA}"/>
              </a:ext>
            </a:extLst>
          </p:cNvPr>
          <p:cNvSpPr/>
          <p:nvPr/>
        </p:nvSpPr>
        <p:spPr>
          <a:xfrm>
            <a:off x="4097635" y="3431768"/>
            <a:ext cx="2880000" cy="28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Attraktivierung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 der Arbeitssituationen für Bereiche, die nicht digitalisierbar sind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FB12B19E-2066-D43C-4CB2-3C5DA8A32773}"/>
              </a:ext>
            </a:extLst>
          </p:cNvPr>
          <p:cNvSpPr/>
          <p:nvPr/>
        </p:nvSpPr>
        <p:spPr>
          <a:xfrm>
            <a:off x="4097635" y="3876978"/>
            <a:ext cx="2880000" cy="507831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Veränderung der Berufsbilder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 (wie haben sich diese verändert, wie werden sich diese noch verändern?)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38267294-17AB-397C-4D04-18511758B178}"/>
              </a:ext>
            </a:extLst>
          </p:cNvPr>
          <p:cNvSpPr/>
          <p:nvPr/>
        </p:nvSpPr>
        <p:spPr>
          <a:xfrm>
            <a:off x="4097635" y="4326538"/>
            <a:ext cx="2880000" cy="507831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Durch höhere 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psychische Belastung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 der Kolleg*innen sind entsprechende Unterstützungs-angebote nötig</a:t>
            </a:r>
            <a:endParaRPr lang="de-AT" sz="9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49AAF48D-8E4E-DB4F-8F42-4FBA9371F329}"/>
              </a:ext>
            </a:extLst>
          </p:cNvPr>
          <p:cNvSpPr/>
          <p:nvPr/>
        </p:nvSpPr>
        <p:spPr>
          <a:xfrm>
            <a:off x="4097635" y="4803680"/>
            <a:ext cx="2880000" cy="492443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Basis-Qualifizierung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 der Kolleg*innen für Arbeit </a:t>
            </a:r>
            <a:r>
              <a:rPr lang="de-DE" sz="800" dirty="0">
                <a:solidFill>
                  <a:srgbClr val="333333"/>
                </a:solidFill>
                <a:latin typeface="Lato" panose="020F0502020204030203" pitchFamily="34" charset="0"/>
              </a:rPr>
              <a:t>(wie erfolgen Einschulung, wie erfolgt Onboarding,  Integration, ...)</a:t>
            </a:r>
            <a:endParaRPr lang="de-AT" sz="8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DAA6002-B247-AA87-3230-20A36C501C33}"/>
              </a:ext>
            </a:extLst>
          </p:cNvPr>
          <p:cNvSpPr/>
          <p:nvPr/>
        </p:nvSpPr>
        <p:spPr>
          <a:xfrm>
            <a:off x="668488" y="4744195"/>
            <a:ext cx="2880000" cy="432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Notwendige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 engere Zusammenarbeit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 &amp; Kommunikation von HR </a:t>
            </a:r>
            <a:r>
              <a:rPr lang="de-DE" sz="800" dirty="0">
                <a:solidFill>
                  <a:srgbClr val="333333"/>
                </a:solidFill>
                <a:latin typeface="Lato" panose="020F0502020204030203" pitchFamily="34" charset="0"/>
              </a:rPr>
              <a:t>mit IT, mit Recht, mit Führungskräften, mit Betriebsrat</a:t>
            </a:r>
            <a:endParaRPr lang="de-AT" sz="800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35" name="Pfeil: nach unten 34">
            <a:extLst>
              <a:ext uri="{FF2B5EF4-FFF2-40B4-BE49-F238E27FC236}">
                <a16:creationId xmlns:a16="http://schemas.microsoft.com/office/drawing/2014/main" id="{23DC3405-6992-5E1E-45A6-3499D54E0926}"/>
              </a:ext>
            </a:extLst>
          </p:cNvPr>
          <p:cNvSpPr/>
          <p:nvPr/>
        </p:nvSpPr>
        <p:spPr>
          <a:xfrm>
            <a:off x="5457433" y="2977550"/>
            <a:ext cx="106899" cy="165002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935954B-166A-C126-3DF0-D154C7001161}"/>
              </a:ext>
            </a:extLst>
          </p:cNvPr>
          <p:cNvSpPr txBox="1"/>
          <p:nvPr/>
        </p:nvSpPr>
        <p:spPr>
          <a:xfrm>
            <a:off x="709670" y="3223476"/>
            <a:ext cx="1467068" cy="181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700" b="1" cap="all" spc="100" dirty="0">
                <a:solidFill>
                  <a:schemeClr val="accent3"/>
                </a:solidFill>
              </a:rPr>
              <a:t>HR-VERANTWORTLICHE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9E9111F-7C8C-D822-8143-5D9368FA652A}"/>
              </a:ext>
            </a:extLst>
          </p:cNvPr>
          <p:cNvSpPr txBox="1"/>
          <p:nvPr/>
        </p:nvSpPr>
        <p:spPr>
          <a:xfrm>
            <a:off x="4097264" y="3223476"/>
            <a:ext cx="2525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700" b="1" cap="all" spc="100" dirty="0">
                <a:solidFill>
                  <a:schemeClr val="accent3"/>
                </a:solidFill>
              </a:rPr>
              <a:t>KOLLEG*INNEN (SICHTWEISE BETRIEBSRAT)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451B07D2-FB1F-FFF2-3673-FB3EC8034686}"/>
              </a:ext>
            </a:extLst>
          </p:cNvPr>
          <p:cNvSpPr txBox="1"/>
          <p:nvPr/>
        </p:nvSpPr>
        <p:spPr>
          <a:xfrm>
            <a:off x="7504385" y="3223476"/>
            <a:ext cx="9733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700" b="1" cap="all" spc="100" dirty="0">
                <a:solidFill>
                  <a:schemeClr val="accent3"/>
                </a:solidFill>
              </a:rPr>
              <a:t>BETRIEBSRÄTE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5A7113C7-D5CD-0E77-FBF2-F91BAE90884A}"/>
              </a:ext>
            </a:extLst>
          </p:cNvPr>
          <p:cNvSpPr/>
          <p:nvPr/>
        </p:nvSpPr>
        <p:spPr>
          <a:xfrm>
            <a:off x="7504385" y="5230001"/>
            <a:ext cx="2880000" cy="324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Der </a:t>
            </a:r>
            <a:r>
              <a:rPr lang="de-DE" sz="900" b="1" cap="all" spc="100" dirty="0">
                <a:solidFill>
                  <a:srgbClr val="333333"/>
                </a:solidFill>
                <a:latin typeface="Lato" panose="020F0502020204030203" pitchFamily="34" charset="0"/>
              </a:rPr>
              <a:t>Wert der persönlichen Arbeit am Menschen </a:t>
            </a:r>
            <a:r>
              <a:rPr lang="de-DE" sz="900" dirty="0">
                <a:solidFill>
                  <a:srgbClr val="333333"/>
                </a:solidFill>
                <a:latin typeface="Lato" panose="020F0502020204030203" pitchFamily="34" charset="0"/>
              </a:rPr>
              <a:t>rückt in den Hintergrund</a:t>
            </a:r>
          </a:p>
        </p:txBody>
      </p:sp>
    </p:spTree>
    <p:extLst>
      <p:ext uri="{BB962C8B-B14F-4D97-AF65-F5344CB8AC3E}">
        <p14:creationId xmlns:p14="http://schemas.microsoft.com/office/powerpoint/2010/main" val="1623741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426F5F0-DE88-CF48-F657-0D01E5BD38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Bleiben wir bei den Anforderungen an den Betriebsrat. Welche Kompetenzen braucht ein Betriebsrat durch die zunehmende Digitalisierung, um die Betriebsrat-Arbeit gut bewältigen zu können?</a:t>
            </a:r>
          </a:p>
          <a:p>
            <a:r>
              <a:rPr lang="de-DE" dirty="0"/>
              <a:t>Bleiben wir bei den Anforderungen an die Führungskraft. Welche Kompetenzen braucht eine Führungskraft durch die zunehmende Digitalisierung, um richtig führen zu können?</a:t>
            </a:r>
          </a:p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D084E2-3435-2BED-CE09-3A12BF4C5E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7327" y="473889"/>
            <a:ext cx="8482507" cy="366712"/>
          </a:xfrm>
        </p:spPr>
        <p:txBody>
          <a:bodyPr/>
          <a:lstStyle/>
          <a:p>
            <a:r>
              <a:rPr lang="de-DE" dirty="0"/>
              <a:t>Notwendige Kompetenzen durch Digitalisierung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DC8405-5680-65DC-B818-9E91354CAE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34B57C8-0339-7307-10E1-AE817971E2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Richtig Kommunizieren und  Kontakt halten, auf Distanz führen, Vertrauensaufbau und Schutz vor Tracking, aber auch Selbstorganisation sind deutlich stärker notwendig.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645B894-FC5C-12A2-23D8-D97360FF90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VERÄNDERUNGEN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227D658-07FA-7144-CD79-C0DE4502C4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HR-Verantwortliche und Betriebsräte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E82DF2A-2C5A-E03E-E8EE-8F607F027EAD}"/>
              </a:ext>
            </a:extLst>
          </p:cNvPr>
          <p:cNvSpPr txBox="1"/>
          <p:nvPr/>
        </p:nvSpPr>
        <p:spPr>
          <a:xfrm>
            <a:off x="6942510" y="1545105"/>
            <a:ext cx="1434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spc="100" dirty="0"/>
              <a:t>NOTWENDIGE KOMPE-TENZEN EINER FÜHRUNGSKRAFT</a:t>
            </a:r>
          </a:p>
          <a:p>
            <a:r>
              <a:rPr lang="de-DE" sz="700" dirty="0"/>
              <a:t>(Basis: HR-Verantwortliche)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0762B6F-CAFC-A6A5-989A-3E86458F18B6}"/>
              </a:ext>
            </a:extLst>
          </p:cNvPr>
          <p:cNvSpPr txBox="1"/>
          <p:nvPr/>
        </p:nvSpPr>
        <p:spPr>
          <a:xfrm>
            <a:off x="8784710" y="1553642"/>
            <a:ext cx="133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spc="100" dirty="0"/>
              <a:t>NOTWENDIGE KOMPETENZEN DES BETRIEBSRATES </a:t>
            </a:r>
            <a:endParaRPr lang="de-DE" sz="700" dirty="0"/>
          </a:p>
          <a:p>
            <a:r>
              <a:rPr lang="de-DE" sz="700" dirty="0"/>
              <a:t>Basis: Betriebsräte)</a:t>
            </a:r>
          </a:p>
        </p:txBody>
      </p: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C96A51C4-6A66-816F-7FF3-E7B7116CF9FC}"/>
              </a:ext>
            </a:extLst>
          </p:cNvPr>
          <p:cNvGrpSpPr/>
          <p:nvPr/>
        </p:nvGrpSpPr>
        <p:grpSpPr>
          <a:xfrm>
            <a:off x="779878" y="2033815"/>
            <a:ext cx="6268063" cy="3362400"/>
            <a:chOff x="185522" y="2033815"/>
            <a:chExt cx="6268063" cy="3044370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5B26EF62-CDDA-D141-D8E7-145F918A2046}"/>
                </a:ext>
              </a:extLst>
            </p:cNvPr>
            <p:cNvSpPr/>
            <p:nvPr/>
          </p:nvSpPr>
          <p:spPr>
            <a:xfrm>
              <a:off x="4274782" y="2033815"/>
              <a:ext cx="2178803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Wie kann man </a:t>
              </a:r>
              <a:r>
                <a:rPr lang="de-DE" sz="900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auf Distanz 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führen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4193FFF0-D6EB-9F51-2309-EE290BA45B6C}"/>
                </a:ext>
              </a:extLst>
            </p:cNvPr>
            <p:cNvSpPr/>
            <p:nvPr/>
          </p:nvSpPr>
          <p:spPr>
            <a:xfrm>
              <a:off x="3272906" y="2268276"/>
              <a:ext cx="3180679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Wie kann man mit den Kolleg*innen </a:t>
              </a:r>
              <a:r>
                <a:rPr lang="de-DE" sz="900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Kontakt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 </a:t>
              </a:r>
              <a:r>
                <a:rPr lang="de-DE" sz="900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halten</a:t>
              </a:r>
              <a:endParaRPr lang="de-AT" sz="900" cap="all" spc="1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4C2AC1EC-417C-DE20-B472-E17CA5B97F04}"/>
                </a:ext>
              </a:extLst>
            </p:cNvPr>
            <p:cNvSpPr/>
            <p:nvPr/>
          </p:nvSpPr>
          <p:spPr>
            <a:xfrm>
              <a:off x="1814173" y="2502738"/>
              <a:ext cx="4639412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Wie kann man den </a:t>
              </a:r>
              <a:r>
                <a:rPr lang="de-DE" sz="900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Wert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 / die </a:t>
              </a:r>
              <a:r>
                <a:rPr lang="de-DE" sz="900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Wertschätzung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 der Arbeit am Menschen stärken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D9AE604E-0393-DE29-3103-9509453146C0}"/>
                </a:ext>
              </a:extLst>
            </p:cNvPr>
            <p:cNvSpPr/>
            <p:nvPr/>
          </p:nvSpPr>
          <p:spPr>
            <a:xfrm>
              <a:off x="3607934" y="2737200"/>
              <a:ext cx="2845651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AT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Wie funktioniert </a:t>
              </a:r>
              <a:r>
                <a:rPr lang="de-AT" sz="900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hybride</a:t>
              </a:r>
              <a:r>
                <a:rPr lang="de-AT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 </a:t>
              </a:r>
              <a:r>
                <a:rPr lang="de-AT" sz="900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Kommunikation</a:t>
              </a: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BB504D89-8CF9-06BC-D31B-BB88ACECB0F5}"/>
                </a:ext>
              </a:extLst>
            </p:cNvPr>
            <p:cNvSpPr/>
            <p:nvPr/>
          </p:nvSpPr>
          <p:spPr>
            <a:xfrm>
              <a:off x="1605783" y="2971661"/>
              <a:ext cx="4847802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Wie kann man Mitarbeiter*/Kolleg*innen im </a:t>
              </a:r>
              <a:r>
                <a:rPr lang="de-DE" sz="900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HomeOffice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 bestmöglich </a:t>
              </a:r>
              <a:r>
                <a:rPr lang="de-DE" sz="900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integrieren</a:t>
              </a:r>
              <a:endParaRPr lang="de-AT" sz="900" cap="all" spc="1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EC39E964-59AB-78BD-5215-D35282DA8D82}"/>
                </a:ext>
              </a:extLst>
            </p:cNvPr>
            <p:cNvSpPr/>
            <p:nvPr/>
          </p:nvSpPr>
          <p:spPr>
            <a:xfrm>
              <a:off x="911683" y="3136873"/>
              <a:ext cx="5541902" cy="3693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HR: Wie kann man </a:t>
              </a:r>
              <a:r>
                <a:rPr lang="de-DE" sz="900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Vertrauen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 in Arbeitnehmer aufbauen (ohne permanentes Controlling &amp; Tracking) / </a:t>
              </a:r>
            </a:p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BR: Wie kann man vor permanentem Tracking </a:t>
              </a:r>
              <a:r>
                <a:rPr lang="de-DE" sz="900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schützen</a:t>
              </a:r>
              <a:endParaRPr lang="de-AT" sz="900" cap="all" spc="1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id="{56B51AB8-8FCC-21AD-801D-DA6775D5E920}"/>
                </a:ext>
              </a:extLst>
            </p:cNvPr>
            <p:cNvSpPr/>
            <p:nvPr/>
          </p:nvSpPr>
          <p:spPr>
            <a:xfrm>
              <a:off x="655202" y="3440584"/>
              <a:ext cx="5798383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Bewusstsein für eigene </a:t>
              </a:r>
              <a:r>
                <a:rPr lang="de-DE" sz="900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Vorbildwirkung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: Wie kann man durch das eigene digitale Verhalten Vorbild sein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id="{28128603-2EA6-35C9-04ED-687D0D25A620}"/>
                </a:ext>
              </a:extLst>
            </p:cNvPr>
            <p:cNvSpPr/>
            <p:nvPr/>
          </p:nvSpPr>
          <p:spPr>
            <a:xfrm>
              <a:off x="1673109" y="3675046"/>
              <a:ext cx="4780476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Wie kann man </a:t>
              </a:r>
              <a:r>
                <a:rPr lang="de-DE" sz="900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schnell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 </a:t>
              </a:r>
              <a:r>
                <a:rPr lang="de-DE" sz="900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Informationen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 an alle Mitarbeiter*/Kolleg*innen bringen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85" name="Rechteck 84">
              <a:extLst>
                <a:ext uri="{FF2B5EF4-FFF2-40B4-BE49-F238E27FC236}">
                  <a16:creationId xmlns:a16="http://schemas.microsoft.com/office/drawing/2014/main" id="{28B02582-F037-E070-4119-3BF05C5D063F}"/>
                </a:ext>
              </a:extLst>
            </p:cNvPr>
            <p:cNvSpPr/>
            <p:nvPr/>
          </p:nvSpPr>
          <p:spPr>
            <a:xfrm>
              <a:off x="185522" y="3909507"/>
              <a:ext cx="6268063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Kontinuierliches Beobachten und Begleiten des </a:t>
              </a:r>
              <a:r>
                <a:rPr lang="de-DE" sz="900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Kompetenzaufbaus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 (z.B. neue Form von Mitarbeitergesprächen)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86" name="Rechteck 85">
              <a:extLst>
                <a:ext uri="{FF2B5EF4-FFF2-40B4-BE49-F238E27FC236}">
                  <a16:creationId xmlns:a16="http://schemas.microsoft.com/office/drawing/2014/main" id="{7F94773D-B9A1-BE21-D2AC-FEE67A9D3DFA}"/>
                </a:ext>
              </a:extLst>
            </p:cNvPr>
            <p:cNvSpPr/>
            <p:nvPr/>
          </p:nvSpPr>
          <p:spPr>
            <a:xfrm>
              <a:off x="1996916" y="4143969"/>
              <a:ext cx="4456669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Wie kann man seine Arbeit bestmöglich strukturieren (</a:t>
              </a:r>
              <a:r>
                <a:rPr lang="de-DE" sz="900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Selbstorganisation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)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87" name="Rechteck 86">
              <a:extLst>
                <a:ext uri="{FF2B5EF4-FFF2-40B4-BE49-F238E27FC236}">
                  <a16:creationId xmlns:a16="http://schemas.microsoft.com/office/drawing/2014/main" id="{3D62B4AC-BA6E-64B0-BF57-02073C6DAF83}"/>
                </a:ext>
              </a:extLst>
            </p:cNvPr>
            <p:cNvSpPr/>
            <p:nvPr/>
          </p:nvSpPr>
          <p:spPr>
            <a:xfrm>
              <a:off x="203156" y="4316875"/>
              <a:ext cx="6250429" cy="35394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 </a:t>
              </a:r>
              <a:r>
                <a:rPr lang="de-DE" sz="900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Bewusstseinsbildung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 für Möglichkeiten und Grenzen des HomeOffice: </a:t>
              </a:r>
              <a:r>
                <a:rPr lang="de-DE" sz="800" dirty="0">
                  <a:solidFill>
                    <a:srgbClr val="333333"/>
                  </a:solidFill>
                  <a:latin typeface="Lato" panose="020F0502020204030203" pitchFamily="34" charset="0"/>
                </a:rPr>
                <a:t>Wie kann man dem Druck gegen noch mehr </a:t>
              </a:r>
            </a:p>
            <a:p>
              <a:pPr algn="r"/>
              <a:r>
                <a:rPr lang="de-DE" sz="800" dirty="0">
                  <a:solidFill>
                    <a:srgbClr val="333333"/>
                  </a:solidFill>
                  <a:latin typeface="Lato" panose="020F0502020204030203" pitchFamily="34" charset="0"/>
                </a:rPr>
                <a:t>HomeOffice entgegenwirken</a:t>
              </a:r>
              <a:endParaRPr lang="de-AT" sz="8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88" name="Rechteck 87">
              <a:extLst>
                <a:ext uri="{FF2B5EF4-FFF2-40B4-BE49-F238E27FC236}">
                  <a16:creationId xmlns:a16="http://schemas.microsoft.com/office/drawing/2014/main" id="{6BBC53C7-DC4A-07A8-C1B9-425F9FFD3F83}"/>
                </a:ext>
              </a:extLst>
            </p:cNvPr>
            <p:cNvSpPr/>
            <p:nvPr/>
          </p:nvSpPr>
          <p:spPr>
            <a:xfrm>
              <a:off x="1642652" y="4612892"/>
              <a:ext cx="4810933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Definition von konkreten </a:t>
              </a:r>
              <a:r>
                <a:rPr lang="de-DE" sz="900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Kompetenzprofilen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 für die Jobprofile im eigenen Bereich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89" name="Rechteck 88">
              <a:extLst>
                <a:ext uri="{FF2B5EF4-FFF2-40B4-BE49-F238E27FC236}">
                  <a16:creationId xmlns:a16="http://schemas.microsoft.com/office/drawing/2014/main" id="{D8F6D26B-FB24-368D-567C-DB2DA5486AF6}"/>
                </a:ext>
              </a:extLst>
            </p:cNvPr>
            <p:cNvSpPr/>
            <p:nvPr/>
          </p:nvSpPr>
          <p:spPr>
            <a:xfrm>
              <a:off x="3111002" y="4847353"/>
              <a:ext cx="3342583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Wie nimmt man (den Kolleg*innen) die Angst vor </a:t>
              </a:r>
              <a:r>
                <a:rPr lang="de-DE" sz="900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Versagen</a:t>
              </a:r>
              <a:endParaRPr lang="de-AT" sz="900" cap="all" spc="1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117" name="Rechteck 116">
            <a:extLst>
              <a:ext uri="{FF2B5EF4-FFF2-40B4-BE49-F238E27FC236}">
                <a16:creationId xmlns:a16="http://schemas.microsoft.com/office/drawing/2014/main" id="{7EDF94AA-FCAA-AE4C-A120-AB8F0973283B}"/>
              </a:ext>
            </a:extLst>
          </p:cNvPr>
          <p:cNvSpPr/>
          <p:nvPr/>
        </p:nvSpPr>
        <p:spPr>
          <a:xfrm>
            <a:off x="7038567" y="2082186"/>
            <a:ext cx="1191219" cy="160767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4469470F-4A51-00A9-AA3D-67A8EF492710}"/>
              </a:ext>
            </a:extLst>
          </p:cNvPr>
          <p:cNvSpPr/>
          <p:nvPr/>
        </p:nvSpPr>
        <p:spPr>
          <a:xfrm>
            <a:off x="8229786" y="2021537"/>
            <a:ext cx="340935" cy="28206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80</a:t>
            </a:r>
          </a:p>
        </p:txBody>
      </p:sp>
      <p:sp>
        <p:nvSpPr>
          <p:cNvPr id="119" name="Rechteck 118">
            <a:extLst>
              <a:ext uri="{FF2B5EF4-FFF2-40B4-BE49-F238E27FC236}">
                <a16:creationId xmlns:a16="http://schemas.microsoft.com/office/drawing/2014/main" id="{C35595ED-E448-090D-6266-74A10ACD86C3}"/>
              </a:ext>
            </a:extLst>
          </p:cNvPr>
          <p:cNvSpPr/>
          <p:nvPr/>
        </p:nvSpPr>
        <p:spPr>
          <a:xfrm>
            <a:off x="7038567" y="2600095"/>
            <a:ext cx="1057207" cy="160768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20" name="Rechteck 119">
            <a:extLst>
              <a:ext uri="{FF2B5EF4-FFF2-40B4-BE49-F238E27FC236}">
                <a16:creationId xmlns:a16="http://schemas.microsoft.com/office/drawing/2014/main" id="{27386612-F076-9BC4-439C-7E69A8C084C3}"/>
              </a:ext>
            </a:extLst>
          </p:cNvPr>
          <p:cNvSpPr/>
          <p:nvPr/>
        </p:nvSpPr>
        <p:spPr>
          <a:xfrm>
            <a:off x="8095774" y="2539446"/>
            <a:ext cx="340935" cy="28206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71</a:t>
            </a: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7DBD4560-03DB-D0BD-CA32-E8EC04D23647}"/>
              </a:ext>
            </a:extLst>
          </p:cNvPr>
          <p:cNvSpPr/>
          <p:nvPr/>
        </p:nvSpPr>
        <p:spPr>
          <a:xfrm>
            <a:off x="7038567" y="2859050"/>
            <a:ext cx="1042317" cy="160767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3D118230-5A56-0180-0644-B7E0E8DFF864}"/>
              </a:ext>
            </a:extLst>
          </p:cNvPr>
          <p:cNvSpPr/>
          <p:nvPr/>
        </p:nvSpPr>
        <p:spPr>
          <a:xfrm>
            <a:off x="8080884" y="2798401"/>
            <a:ext cx="340935" cy="28206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70</a:t>
            </a:r>
          </a:p>
        </p:txBody>
      </p:sp>
      <p:sp>
        <p:nvSpPr>
          <p:cNvPr id="123" name="Rechteck 122">
            <a:extLst>
              <a:ext uri="{FF2B5EF4-FFF2-40B4-BE49-F238E27FC236}">
                <a16:creationId xmlns:a16="http://schemas.microsoft.com/office/drawing/2014/main" id="{61FBC8AB-B3E6-75CD-AF7B-4B28FD052E27}"/>
              </a:ext>
            </a:extLst>
          </p:cNvPr>
          <p:cNvSpPr/>
          <p:nvPr/>
        </p:nvSpPr>
        <p:spPr>
          <a:xfrm>
            <a:off x="7038567" y="3118004"/>
            <a:ext cx="1027426" cy="160768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24" name="Rechteck 123">
            <a:extLst>
              <a:ext uri="{FF2B5EF4-FFF2-40B4-BE49-F238E27FC236}">
                <a16:creationId xmlns:a16="http://schemas.microsoft.com/office/drawing/2014/main" id="{465E0577-1ED4-79EB-47C1-D9054059A6F1}"/>
              </a:ext>
            </a:extLst>
          </p:cNvPr>
          <p:cNvSpPr/>
          <p:nvPr/>
        </p:nvSpPr>
        <p:spPr>
          <a:xfrm>
            <a:off x="8065993" y="3057355"/>
            <a:ext cx="340935" cy="28206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69</a:t>
            </a:r>
          </a:p>
        </p:txBody>
      </p:sp>
      <p:sp>
        <p:nvSpPr>
          <p:cNvPr id="125" name="Rechteck 124">
            <a:extLst>
              <a:ext uri="{FF2B5EF4-FFF2-40B4-BE49-F238E27FC236}">
                <a16:creationId xmlns:a16="http://schemas.microsoft.com/office/drawing/2014/main" id="{2E05E5E4-5086-A694-BA6E-3782CD4217FF}"/>
              </a:ext>
            </a:extLst>
          </p:cNvPr>
          <p:cNvSpPr/>
          <p:nvPr/>
        </p:nvSpPr>
        <p:spPr>
          <a:xfrm>
            <a:off x="7038567" y="3376959"/>
            <a:ext cx="997646" cy="160767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26" name="Rechteck 125">
            <a:extLst>
              <a:ext uri="{FF2B5EF4-FFF2-40B4-BE49-F238E27FC236}">
                <a16:creationId xmlns:a16="http://schemas.microsoft.com/office/drawing/2014/main" id="{797F7BFD-81BC-2B24-7DE8-B23DBCFB16B5}"/>
              </a:ext>
            </a:extLst>
          </p:cNvPr>
          <p:cNvSpPr/>
          <p:nvPr/>
        </p:nvSpPr>
        <p:spPr>
          <a:xfrm>
            <a:off x="8036213" y="3316310"/>
            <a:ext cx="340935" cy="28206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67</a:t>
            </a:r>
          </a:p>
        </p:txBody>
      </p:sp>
      <p:sp>
        <p:nvSpPr>
          <p:cNvPr id="127" name="Rechteck 126">
            <a:extLst>
              <a:ext uri="{FF2B5EF4-FFF2-40B4-BE49-F238E27FC236}">
                <a16:creationId xmlns:a16="http://schemas.microsoft.com/office/drawing/2014/main" id="{7844FF2A-F0AA-BA63-B2F7-F2C32254739F}"/>
              </a:ext>
            </a:extLst>
          </p:cNvPr>
          <p:cNvSpPr/>
          <p:nvPr/>
        </p:nvSpPr>
        <p:spPr>
          <a:xfrm>
            <a:off x="7038567" y="3635913"/>
            <a:ext cx="952975" cy="1607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28" name="Rechteck 127">
            <a:extLst>
              <a:ext uri="{FF2B5EF4-FFF2-40B4-BE49-F238E27FC236}">
                <a16:creationId xmlns:a16="http://schemas.microsoft.com/office/drawing/2014/main" id="{73614FE1-6DA9-832F-ED0F-B785037AFE31}"/>
              </a:ext>
            </a:extLst>
          </p:cNvPr>
          <p:cNvSpPr/>
          <p:nvPr/>
        </p:nvSpPr>
        <p:spPr>
          <a:xfrm>
            <a:off x="7991542" y="3575264"/>
            <a:ext cx="340935" cy="28206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64</a:t>
            </a:r>
          </a:p>
        </p:txBody>
      </p:sp>
      <p:sp>
        <p:nvSpPr>
          <p:cNvPr id="129" name="Rechteck 128">
            <a:extLst>
              <a:ext uri="{FF2B5EF4-FFF2-40B4-BE49-F238E27FC236}">
                <a16:creationId xmlns:a16="http://schemas.microsoft.com/office/drawing/2014/main" id="{F3918B1E-C0D5-B566-EC8C-51AEE78C0FE0}"/>
              </a:ext>
            </a:extLst>
          </p:cNvPr>
          <p:cNvSpPr/>
          <p:nvPr/>
        </p:nvSpPr>
        <p:spPr>
          <a:xfrm>
            <a:off x="7038567" y="3894868"/>
            <a:ext cx="833853" cy="16076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30" name="Rechteck 129">
            <a:extLst>
              <a:ext uri="{FF2B5EF4-FFF2-40B4-BE49-F238E27FC236}">
                <a16:creationId xmlns:a16="http://schemas.microsoft.com/office/drawing/2014/main" id="{8D8B05B8-82E0-05AC-ACE7-41FD71484FDF}"/>
              </a:ext>
            </a:extLst>
          </p:cNvPr>
          <p:cNvSpPr/>
          <p:nvPr/>
        </p:nvSpPr>
        <p:spPr>
          <a:xfrm>
            <a:off x="7872419" y="3834219"/>
            <a:ext cx="340935" cy="28206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56</a:t>
            </a:r>
          </a:p>
        </p:txBody>
      </p:sp>
      <p:sp>
        <p:nvSpPr>
          <p:cNvPr id="131" name="Rechteck 130">
            <a:extLst>
              <a:ext uri="{FF2B5EF4-FFF2-40B4-BE49-F238E27FC236}">
                <a16:creationId xmlns:a16="http://schemas.microsoft.com/office/drawing/2014/main" id="{87263521-44FF-3984-D347-54A15E5262A3}"/>
              </a:ext>
            </a:extLst>
          </p:cNvPr>
          <p:cNvSpPr/>
          <p:nvPr/>
        </p:nvSpPr>
        <p:spPr>
          <a:xfrm>
            <a:off x="7038567" y="4153822"/>
            <a:ext cx="833853" cy="1607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0869B00B-BB86-618F-236A-4C691DE7D730}"/>
              </a:ext>
            </a:extLst>
          </p:cNvPr>
          <p:cNvSpPr/>
          <p:nvPr/>
        </p:nvSpPr>
        <p:spPr>
          <a:xfrm>
            <a:off x="7872419" y="4093173"/>
            <a:ext cx="340935" cy="28206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56</a:t>
            </a:r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7209DC79-3CE3-DB3A-4F72-C3765E1C07F2}"/>
              </a:ext>
            </a:extLst>
          </p:cNvPr>
          <p:cNvSpPr/>
          <p:nvPr/>
        </p:nvSpPr>
        <p:spPr>
          <a:xfrm>
            <a:off x="7038567" y="4412777"/>
            <a:ext cx="804073" cy="16076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7A4734C-B17E-A7A7-A3EA-CF01FBD66EA0}"/>
              </a:ext>
            </a:extLst>
          </p:cNvPr>
          <p:cNvSpPr/>
          <p:nvPr/>
        </p:nvSpPr>
        <p:spPr>
          <a:xfrm>
            <a:off x="7842640" y="4352128"/>
            <a:ext cx="340935" cy="28206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54</a:t>
            </a:r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F85BFCAF-FA61-4531-D698-AEFCB4A7C33B}"/>
              </a:ext>
            </a:extLst>
          </p:cNvPr>
          <p:cNvSpPr/>
          <p:nvPr/>
        </p:nvSpPr>
        <p:spPr>
          <a:xfrm>
            <a:off x="7038567" y="4671731"/>
            <a:ext cx="625390" cy="1607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36" name="Rechteck 135">
            <a:extLst>
              <a:ext uri="{FF2B5EF4-FFF2-40B4-BE49-F238E27FC236}">
                <a16:creationId xmlns:a16="http://schemas.microsoft.com/office/drawing/2014/main" id="{45E528BF-1422-63EA-5A7E-5A07D43E9B88}"/>
              </a:ext>
            </a:extLst>
          </p:cNvPr>
          <p:cNvSpPr/>
          <p:nvPr/>
        </p:nvSpPr>
        <p:spPr>
          <a:xfrm>
            <a:off x="7663958" y="4611082"/>
            <a:ext cx="340935" cy="28206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42</a:t>
            </a:r>
          </a:p>
        </p:txBody>
      </p:sp>
      <p:sp>
        <p:nvSpPr>
          <p:cNvPr id="137" name="Rechteck 136">
            <a:extLst>
              <a:ext uri="{FF2B5EF4-FFF2-40B4-BE49-F238E27FC236}">
                <a16:creationId xmlns:a16="http://schemas.microsoft.com/office/drawing/2014/main" id="{86746F33-96C7-9FE9-E5A4-16911E60CB3A}"/>
              </a:ext>
            </a:extLst>
          </p:cNvPr>
          <p:cNvSpPr/>
          <p:nvPr/>
        </p:nvSpPr>
        <p:spPr>
          <a:xfrm>
            <a:off x="7038567" y="4930686"/>
            <a:ext cx="536049" cy="16076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38" name="Rechteck 137">
            <a:extLst>
              <a:ext uri="{FF2B5EF4-FFF2-40B4-BE49-F238E27FC236}">
                <a16:creationId xmlns:a16="http://schemas.microsoft.com/office/drawing/2014/main" id="{88183718-3E35-4967-67C6-36674771FC11}"/>
              </a:ext>
            </a:extLst>
          </p:cNvPr>
          <p:cNvSpPr/>
          <p:nvPr/>
        </p:nvSpPr>
        <p:spPr>
          <a:xfrm>
            <a:off x="7574614" y="4870037"/>
            <a:ext cx="340935" cy="28206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36</a:t>
            </a:r>
          </a:p>
        </p:txBody>
      </p:sp>
      <p:sp>
        <p:nvSpPr>
          <p:cNvPr id="139" name="Rechteck 138">
            <a:extLst>
              <a:ext uri="{FF2B5EF4-FFF2-40B4-BE49-F238E27FC236}">
                <a16:creationId xmlns:a16="http://schemas.microsoft.com/office/drawing/2014/main" id="{9E29B353-B215-8336-3DFC-223DC662155A}"/>
              </a:ext>
            </a:extLst>
          </p:cNvPr>
          <p:cNvSpPr/>
          <p:nvPr/>
        </p:nvSpPr>
        <p:spPr>
          <a:xfrm>
            <a:off x="7038567" y="5189640"/>
            <a:ext cx="282915" cy="1607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40" name="Rechteck 139">
            <a:extLst>
              <a:ext uri="{FF2B5EF4-FFF2-40B4-BE49-F238E27FC236}">
                <a16:creationId xmlns:a16="http://schemas.microsoft.com/office/drawing/2014/main" id="{5EBFC67E-B866-B7C4-EA3B-DE11382BD748}"/>
              </a:ext>
            </a:extLst>
          </p:cNvPr>
          <p:cNvSpPr/>
          <p:nvPr/>
        </p:nvSpPr>
        <p:spPr>
          <a:xfrm>
            <a:off x="7321483" y="5128991"/>
            <a:ext cx="340935" cy="28206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19</a:t>
            </a:r>
          </a:p>
        </p:txBody>
      </p:sp>
      <p:sp>
        <p:nvSpPr>
          <p:cNvPr id="142" name="Rechteck 141">
            <a:extLst>
              <a:ext uri="{FF2B5EF4-FFF2-40B4-BE49-F238E27FC236}">
                <a16:creationId xmlns:a16="http://schemas.microsoft.com/office/drawing/2014/main" id="{C808EA23-3ECB-4BBF-632B-562E97D89E12}"/>
              </a:ext>
            </a:extLst>
          </p:cNvPr>
          <p:cNvSpPr/>
          <p:nvPr/>
        </p:nvSpPr>
        <p:spPr>
          <a:xfrm>
            <a:off x="8872878" y="2339699"/>
            <a:ext cx="1057207" cy="160768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43" name="Rechteck 142">
            <a:extLst>
              <a:ext uri="{FF2B5EF4-FFF2-40B4-BE49-F238E27FC236}">
                <a16:creationId xmlns:a16="http://schemas.microsoft.com/office/drawing/2014/main" id="{21B8526E-6D31-E119-2C86-B2B361D9DFC4}"/>
              </a:ext>
            </a:extLst>
          </p:cNvPr>
          <p:cNvSpPr/>
          <p:nvPr/>
        </p:nvSpPr>
        <p:spPr>
          <a:xfrm>
            <a:off x="9930085" y="2279050"/>
            <a:ext cx="340935" cy="28206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71</a:t>
            </a:r>
          </a:p>
        </p:txBody>
      </p:sp>
      <p:sp>
        <p:nvSpPr>
          <p:cNvPr id="144" name="Rechteck 143">
            <a:extLst>
              <a:ext uri="{FF2B5EF4-FFF2-40B4-BE49-F238E27FC236}">
                <a16:creationId xmlns:a16="http://schemas.microsoft.com/office/drawing/2014/main" id="{4FFC7635-EEAB-DC97-F9F7-BD556DDE635F}"/>
              </a:ext>
            </a:extLst>
          </p:cNvPr>
          <p:cNvSpPr/>
          <p:nvPr/>
        </p:nvSpPr>
        <p:spPr>
          <a:xfrm>
            <a:off x="8872878" y="2598655"/>
            <a:ext cx="1101878" cy="160768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45" name="Rechteck 144">
            <a:extLst>
              <a:ext uri="{FF2B5EF4-FFF2-40B4-BE49-F238E27FC236}">
                <a16:creationId xmlns:a16="http://schemas.microsoft.com/office/drawing/2014/main" id="{0BB35629-DA31-D3AB-5400-73B55B113689}"/>
              </a:ext>
            </a:extLst>
          </p:cNvPr>
          <p:cNvSpPr/>
          <p:nvPr/>
        </p:nvSpPr>
        <p:spPr>
          <a:xfrm>
            <a:off x="9974756" y="2538005"/>
            <a:ext cx="340935" cy="28206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74</a:t>
            </a:r>
          </a:p>
        </p:txBody>
      </p:sp>
      <p:sp>
        <p:nvSpPr>
          <p:cNvPr id="146" name="Rechteck 145">
            <a:extLst>
              <a:ext uri="{FF2B5EF4-FFF2-40B4-BE49-F238E27FC236}">
                <a16:creationId xmlns:a16="http://schemas.microsoft.com/office/drawing/2014/main" id="{7809EF77-EACB-DECA-AD0A-95F440F9367F}"/>
              </a:ext>
            </a:extLst>
          </p:cNvPr>
          <p:cNvSpPr/>
          <p:nvPr/>
        </p:nvSpPr>
        <p:spPr>
          <a:xfrm>
            <a:off x="8872878" y="2857610"/>
            <a:ext cx="848744" cy="16076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47" name="Rechteck 146">
            <a:extLst>
              <a:ext uri="{FF2B5EF4-FFF2-40B4-BE49-F238E27FC236}">
                <a16:creationId xmlns:a16="http://schemas.microsoft.com/office/drawing/2014/main" id="{F51B9191-467B-8F4B-1453-DFC983A472B7}"/>
              </a:ext>
            </a:extLst>
          </p:cNvPr>
          <p:cNvSpPr/>
          <p:nvPr/>
        </p:nvSpPr>
        <p:spPr>
          <a:xfrm>
            <a:off x="9721622" y="2796960"/>
            <a:ext cx="340935" cy="28206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57</a:t>
            </a:r>
          </a:p>
        </p:txBody>
      </p:sp>
      <p:sp>
        <p:nvSpPr>
          <p:cNvPr id="148" name="Rechteck 147">
            <a:extLst>
              <a:ext uri="{FF2B5EF4-FFF2-40B4-BE49-F238E27FC236}">
                <a16:creationId xmlns:a16="http://schemas.microsoft.com/office/drawing/2014/main" id="{752C972A-50B5-B77A-9C36-972981D6E5DB}"/>
              </a:ext>
            </a:extLst>
          </p:cNvPr>
          <p:cNvSpPr/>
          <p:nvPr/>
        </p:nvSpPr>
        <p:spPr>
          <a:xfrm>
            <a:off x="8872878" y="3116563"/>
            <a:ext cx="804073" cy="1607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49" name="Rechteck 148">
            <a:extLst>
              <a:ext uri="{FF2B5EF4-FFF2-40B4-BE49-F238E27FC236}">
                <a16:creationId xmlns:a16="http://schemas.microsoft.com/office/drawing/2014/main" id="{5043C3B2-3623-EC3C-331B-66126BF42D0A}"/>
              </a:ext>
            </a:extLst>
          </p:cNvPr>
          <p:cNvSpPr/>
          <p:nvPr/>
        </p:nvSpPr>
        <p:spPr>
          <a:xfrm>
            <a:off x="9676951" y="3055914"/>
            <a:ext cx="340935" cy="28206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54</a:t>
            </a:r>
          </a:p>
        </p:txBody>
      </p:sp>
      <p:sp>
        <p:nvSpPr>
          <p:cNvPr id="150" name="Rechteck 149">
            <a:extLst>
              <a:ext uri="{FF2B5EF4-FFF2-40B4-BE49-F238E27FC236}">
                <a16:creationId xmlns:a16="http://schemas.microsoft.com/office/drawing/2014/main" id="{BA9CC0CA-3D6F-69B6-0AC3-717BFE40AE29}"/>
              </a:ext>
            </a:extLst>
          </p:cNvPr>
          <p:cNvSpPr/>
          <p:nvPr/>
        </p:nvSpPr>
        <p:spPr>
          <a:xfrm>
            <a:off x="8872878" y="3375519"/>
            <a:ext cx="1027427" cy="160767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 dirty="0"/>
          </a:p>
        </p:txBody>
      </p:sp>
      <p:sp>
        <p:nvSpPr>
          <p:cNvPr id="151" name="Rechteck 150">
            <a:extLst>
              <a:ext uri="{FF2B5EF4-FFF2-40B4-BE49-F238E27FC236}">
                <a16:creationId xmlns:a16="http://schemas.microsoft.com/office/drawing/2014/main" id="{5863C676-392A-5F0C-CBB9-D5FF17A59B87}"/>
              </a:ext>
            </a:extLst>
          </p:cNvPr>
          <p:cNvSpPr/>
          <p:nvPr/>
        </p:nvSpPr>
        <p:spPr>
          <a:xfrm>
            <a:off x="9900305" y="3314869"/>
            <a:ext cx="340935" cy="28206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69</a:t>
            </a:r>
          </a:p>
        </p:txBody>
      </p:sp>
      <p:sp>
        <p:nvSpPr>
          <p:cNvPr id="152" name="Rechteck 151">
            <a:extLst>
              <a:ext uri="{FF2B5EF4-FFF2-40B4-BE49-F238E27FC236}">
                <a16:creationId xmlns:a16="http://schemas.microsoft.com/office/drawing/2014/main" id="{EA10B4F1-3353-FD3F-12FC-DAD640374035}"/>
              </a:ext>
            </a:extLst>
          </p:cNvPr>
          <p:cNvSpPr/>
          <p:nvPr/>
        </p:nvSpPr>
        <p:spPr>
          <a:xfrm>
            <a:off x="8872878" y="3634472"/>
            <a:ext cx="640280" cy="1607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53" name="Rechteck 152">
            <a:extLst>
              <a:ext uri="{FF2B5EF4-FFF2-40B4-BE49-F238E27FC236}">
                <a16:creationId xmlns:a16="http://schemas.microsoft.com/office/drawing/2014/main" id="{8DA88B51-2BFC-2212-6244-8D9C44FF8A07}"/>
              </a:ext>
            </a:extLst>
          </p:cNvPr>
          <p:cNvSpPr/>
          <p:nvPr/>
        </p:nvSpPr>
        <p:spPr>
          <a:xfrm>
            <a:off x="9513158" y="3573823"/>
            <a:ext cx="340935" cy="28206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43</a:t>
            </a:r>
          </a:p>
        </p:txBody>
      </p:sp>
      <p:sp>
        <p:nvSpPr>
          <p:cNvPr id="154" name="Rechteck 153">
            <a:extLst>
              <a:ext uri="{FF2B5EF4-FFF2-40B4-BE49-F238E27FC236}">
                <a16:creationId xmlns:a16="http://schemas.microsoft.com/office/drawing/2014/main" id="{669D827E-475F-C251-44EE-FCB7CDD117EE}"/>
              </a:ext>
            </a:extLst>
          </p:cNvPr>
          <p:cNvSpPr/>
          <p:nvPr/>
        </p:nvSpPr>
        <p:spPr>
          <a:xfrm>
            <a:off x="8872878" y="3893427"/>
            <a:ext cx="893415" cy="160767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55" name="Rechteck 154">
            <a:extLst>
              <a:ext uri="{FF2B5EF4-FFF2-40B4-BE49-F238E27FC236}">
                <a16:creationId xmlns:a16="http://schemas.microsoft.com/office/drawing/2014/main" id="{53DA5FB8-72A0-7455-3332-E3C3154493E6}"/>
              </a:ext>
            </a:extLst>
          </p:cNvPr>
          <p:cNvSpPr/>
          <p:nvPr/>
        </p:nvSpPr>
        <p:spPr>
          <a:xfrm>
            <a:off x="9766293" y="3832778"/>
            <a:ext cx="340935" cy="28206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60</a:t>
            </a:r>
          </a:p>
        </p:txBody>
      </p:sp>
      <p:sp>
        <p:nvSpPr>
          <p:cNvPr id="156" name="Rechteck 155">
            <a:extLst>
              <a:ext uri="{FF2B5EF4-FFF2-40B4-BE49-F238E27FC236}">
                <a16:creationId xmlns:a16="http://schemas.microsoft.com/office/drawing/2014/main" id="{408263B9-93AA-1F3E-38B1-6A79F67CAC6A}"/>
              </a:ext>
            </a:extLst>
          </p:cNvPr>
          <p:cNvSpPr/>
          <p:nvPr/>
        </p:nvSpPr>
        <p:spPr>
          <a:xfrm>
            <a:off x="8872878" y="4411336"/>
            <a:ext cx="923195" cy="160767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57" name="Rechteck 156">
            <a:extLst>
              <a:ext uri="{FF2B5EF4-FFF2-40B4-BE49-F238E27FC236}">
                <a16:creationId xmlns:a16="http://schemas.microsoft.com/office/drawing/2014/main" id="{0260BF9B-75E0-A07E-6F90-48E2F6D02009}"/>
              </a:ext>
            </a:extLst>
          </p:cNvPr>
          <p:cNvSpPr/>
          <p:nvPr/>
        </p:nvSpPr>
        <p:spPr>
          <a:xfrm>
            <a:off x="9796074" y="4350687"/>
            <a:ext cx="340935" cy="28206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62</a:t>
            </a:r>
          </a:p>
        </p:txBody>
      </p:sp>
      <p:sp>
        <p:nvSpPr>
          <p:cNvPr id="158" name="Rechteck 157">
            <a:extLst>
              <a:ext uri="{FF2B5EF4-FFF2-40B4-BE49-F238E27FC236}">
                <a16:creationId xmlns:a16="http://schemas.microsoft.com/office/drawing/2014/main" id="{82E6B20A-FC8D-814E-E528-AE1EE203AF7C}"/>
              </a:ext>
            </a:extLst>
          </p:cNvPr>
          <p:cNvSpPr/>
          <p:nvPr/>
        </p:nvSpPr>
        <p:spPr>
          <a:xfrm>
            <a:off x="8872878" y="5188199"/>
            <a:ext cx="550939" cy="1607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159" name="Rechteck 158">
            <a:extLst>
              <a:ext uri="{FF2B5EF4-FFF2-40B4-BE49-F238E27FC236}">
                <a16:creationId xmlns:a16="http://schemas.microsoft.com/office/drawing/2014/main" id="{705F5A9B-2254-B0DE-72DB-8476ED9456A1}"/>
              </a:ext>
            </a:extLst>
          </p:cNvPr>
          <p:cNvSpPr/>
          <p:nvPr/>
        </p:nvSpPr>
        <p:spPr>
          <a:xfrm>
            <a:off x="9423817" y="5127550"/>
            <a:ext cx="340935" cy="28206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41601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426F5F0-DE88-CF48-F657-0D01E5BD38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 Bleiben wir konkret bei den Anforderungen abseits Ihrer persönlichen Arbeit. In welchen Bereichen sehen Sie aufgrund der zunehmenden Digitalisierung Herausforderungen und Handlungsbedarf für die Zukunft?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D084E2-3435-2BED-CE09-3A12BF4C5E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Herausforderungen / Handlungsbedarf für Zukunft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DC8405-5680-65DC-B818-9E91354CAE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Basis STARKE Herausforderung (Note 1)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34B57C8-0339-7307-10E1-AE817971E2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Information und Kommunikation, soziale Kompetenzen aber auch der Erhalt des Erfahrungswissens und ein möglicher Bindungsverlust als klare Herausforderungen.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645B894-FC5C-12A2-23D8-D97360FF90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VERÄNDERUNGEN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227D658-07FA-7144-CD79-C0DE4502C4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HR-Verantwortliche und Betriebsräte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3D74049-425E-2AD4-725F-6658DADACE36}"/>
              </a:ext>
            </a:extLst>
          </p:cNvPr>
          <p:cNvSpPr txBox="1"/>
          <p:nvPr/>
        </p:nvSpPr>
        <p:spPr>
          <a:xfrm>
            <a:off x="7864551" y="1436456"/>
            <a:ext cx="1593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cap="all" spc="100" dirty="0"/>
              <a:t>SICHTWEISE HR-Ver- </a:t>
            </a:r>
          </a:p>
          <a:p>
            <a:r>
              <a:rPr lang="de-DE" sz="700" cap="all" spc="100" dirty="0" err="1"/>
              <a:t>antwortlichE</a:t>
            </a:r>
            <a:endParaRPr lang="de-DE" sz="700" cap="all" spc="1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E586B60-C017-7F13-D434-B024021A0A81}"/>
              </a:ext>
            </a:extLst>
          </p:cNvPr>
          <p:cNvSpPr txBox="1"/>
          <p:nvPr/>
        </p:nvSpPr>
        <p:spPr>
          <a:xfrm>
            <a:off x="9170326" y="1436456"/>
            <a:ext cx="990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cap="all" spc="100" dirty="0"/>
              <a:t>SICHTWEISE</a:t>
            </a:r>
          </a:p>
          <a:p>
            <a:r>
              <a:rPr lang="de-DE" sz="700" cap="all" spc="100" dirty="0"/>
              <a:t>BETRIEBSRÄTE</a:t>
            </a:r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4F0224DC-DA8A-2E55-4619-490328450A50}"/>
              </a:ext>
            </a:extLst>
          </p:cNvPr>
          <p:cNvGrpSpPr/>
          <p:nvPr/>
        </p:nvGrpSpPr>
        <p:grpSpPr>
          <a:xfrm>
            <a:off x="807673" y="1717668"/>
            <a:ext cx="7172156" cy="3600000"/>
            <a:chOff x="-3503219" y="2033815"/>
            <a:chExt cx="7172156" cy="304437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6FCCF44E-7118-2DCB-4CED-15EEDDCC029C}"/>
                </a:ext>
              </a:extLst>
            </p:cNvPr>
            <p:cNvSpPr/>
            <p:nvPr/>
          </p:nvSpPr>
          <p:spPr>
            <a:xfrm>
              <a:off x="-556900" y="2033815"/>
              <a:ext cx="4225837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Umgang mit der 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Informationsflut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, Bewältigung von zu viel Information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DA5A2F8-CFBE-7B76-63F2-B033FEAC00BD}"/>
                </a:ext>
              </a:extLst>
            </p:cNvPr>
            <p:cNvSpPr/>
            <p:nvPr/>
          </p:nvSpPr>
          <p:spPr>
            <a:xfrm>
              <a:off x="-475147" y="2268276"/>
              <a:ext cx="4144084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Erhöhte Anforderungen an 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soziale</a:t>
              </a:r>
              <a:r>
                <a:rPr lang="de-DE" sz="900" b="1" dirty="0">
                  <a:solidFill>
                    <a:srgbClr val="333333"/>
                  </a:solidFill>
                  <a:latin typeface="Lato" panose="020F0502020204030203" pitchFamily="34" charset="0"/>
                </a:rPr>
                <a:t> 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Kompetenzen</a:t>
              </a:r>
              <a:r>
                <a:rPr lang="de-DE" sz="900" b="1" dirty="0">
                  <a:solidFill>
                    <a:srgbClr val="333333"/>
                  </a:solidFill>
                  <a:latin typeface="Lato" panose="020F0502020204030203" pitchFamily="34" charset="0"/>
                </a:rPr>
                <a:t> 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der Führungskräfte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B54055E-72FE-B858-9A4C-12E5477141DA}"/>
                </a:ext>
              </a:extLst>
            </p:cNvPr>
            <p:cNvSpPr/>
            <p:nvPr/>
          </p:nvSpPr>
          <p:spPr>
            <a:xfrm>
              <a:off x="-454308" y="2502738"/>
              <a:ext cx="4123245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 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Balance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 zwischen den unterschiedlichen Arbeitswelten halten / herstellen</a:t>
              </a:r>
              <a:endParaRPr lang="de-AT" sz="8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8614AE5F-6325-102C-3E1F-5B7B295BBEA8}"/>
                </a:ext>
              </a:extLst>
            </p:cNvPr>
            <p:cNvSpPr/>
            <p:nvPr/>
          </p:nvSpPr>
          <p:spPr>
            <a:xfrm>
              <a:off x="-3503219" y="2737200"/>
              <a:ext cx="7172156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Informationsaustausch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 („persönliches Gespräch als wesentlicher Ort der Informationsweitergabe sollte nicht verloren gehen“)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7F38762A-D531-B41C-5AB9-AF0741A6678F}"/>
                </a:ext>
              </a:extLst>
            </p:cNvPr>
            <p:cNvSpPr/>
            <p:nvPr/>
          </p:nvSpPr>
          <p:spPr>
            <a:xfrm>
              <a:off x="-3083232" y="2971661"/>
              <a:ext cx="6752169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Erhalt / Sicherung des 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Erfahrungswissens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 (wie kann vorhandenes Wissen bei Pensionierung, Kündigung erhalten bleiben)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F77C9AAC-B48F-9A4A-49DA-E7661AED82A8}"/>
                </a:ext>
              </a:extLst>
            </p:cNvPr>
            <p:cNvSpPr/>
            <p:nvPr/>
          </p:nvSpPr>
          <p:spPr>
            <a:xfrm>
              <a:off x="-382173" y="3206123"/>
              <a:ext cx="4051110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Gesetzeslage für </a:t>
              </a:r>
              <a:r>
                <a:rPr lang="de-DE" sz="900" b="1" dirty="0">
                  <a:solidFill>
                    <a:srgbClr val="333333"/>
                  </a:solidFill>
                  <a:latin typeface="Lato" panose="020F0502020204030203" pitchFamily="34" charset="0"/>
                </a:rPr>
                <a:t>D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aten-Security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 / Sicherheit der Unternehmensdaten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7D1FD104-DE2E-87E3-03CD-2C5BD790FD47}"/>
                </a:ext>
              </a:extLst>
            </p:cNvPr>
            <p:cNvSpPr/>
            <p:nvPr/>
          </p:nvSpPr>
          <p:spPr>
            <a:xfrm>
              <a:off x="-2671261" y="3440584"/>
              <a:ext cx="6340198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b="1" dirty="0">
                  <a:solidFill>
                    <a:srgbClr val="333333"/>
                  </a:solidFill>
                  <a:latin typeface="Lato" panose="020F0502020204030203" pitchFamily="34" charset="0"/>
                </a:rPr>
                <a:t> 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Gefahr des Verlustes an Teamgeist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, an Wohlfühlen im Team, Bezug zu anderen Mitarbeiter*/Kolleg*innen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E1EBAC8F-3E25-20B0-DF8B-83EAD3B998A5}"/>
                </a:ext>
              </a:extLst>
            </p:cNvPr>
            <p:cNvSpPr/>
            <p:nvPr/>
          </p:nvSpPr>
          <p:spPr>
            <a:xfrm>
              <a:off x="-587356" y="3675046"/>
              <a:ext cx="4256293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b="1" dirty="0">
                  <a:solidFill>
                    <a:srgbClr val="333333"/>
                  </a:solidFill>
                  <a:latin typeface="Lato" panose="020F0502020204030203" pitchFamily="34" charset="0"/>
                </a:rPr>
                <a:t> 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Erhalt und Aufbau von Bindung</a:t>
              </a:r>
              <a:r>
                <a:rPr lang="de-DE" sz="900" b="1" dirty="0">
                  <a:solidFill>
                    <a:srgbClr val="333333"/>
                  </a:solidFill>
                  <a:latin typeface="Lato" panose="020F0502020204030203" pitchFamily="34" charset="0"/>
                </a:rPr>
                <a:t> 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/ Loyalität für das Unternehmen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6FD5D93E-549B-2D65-2F25-19A2E8917817}"/>
                </a:ext>
              </a:extLst>
            </p:cNvPr>
            <p:cNvSpPr/>
            <p:nvPr/>
          </p:nvSpPr>
          <p:spPr>
            <a:xfrm>
              <a:off x="-1751137" y="3909507"/>
              <a:ext cx="5420074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b="1" dirty="0">
                  <a:solidFill>
                    <a:srgbClr val="333333"/>
                  </a:solidFill>
                  <a:latin typeface="Lato" panose="020F0502020204030203" pitchFamily="34" charset="0"/>
                </a:rPr>
                <a:t> 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Fehlendes</a:t>
              </a:r>
              <a:r>
                <a:rPr lang="de-DE" sz="900" b="1" dirty="0">
                  <a:solidFill>
                    <a:srgbClr val="333333"/>
                  </a:solidFill>
                  <a:latin typeface="Lato" panose="020F0502020204030203" pitchFamily="34" charset="0"/>
                </a:rPr>
                <a:t> 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Bewusstsein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, dass digitaler Fortschritt nicht nur auf technischer Ebene zu sehen ist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045E7686-C9A0-AFDA-DEDB-018311A06CCF}"/>
                </a:ext>
              </a:extLst>
            </p:cNvPr>
            <p:cNvSpPr/>
            <p:nvPr/>
          </p:nvSpPr>
          <p:spPr>
            <a:xfrm>
              <a:off x="-1464199" y="4143969"/>
              <a:ext cx="5133136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 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Wertschätzung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 der Arbeit am Kunden von Mensch zu Mensch (Pflege, Betreuung, Handel)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0D92D185-9E6E-F620-AA79-6673EBB4AF9D}"/>
                </a:ext>
              </a:extLst>
            </p:cNvPr>
            <p:cNvSpPr/>
            <p:nvPr/>
          </p:nvSpPr>
          <p:spPr>
            <a:xfrm>
              <a:off x="-2884460" y="4378430"/>
              <a:ext cx="6553397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b="1" dirty="0">
                  <a:solidFill>
                    <a:srgbClr val="333333"/>
                  </a:solidFill>
                  <a:latin typeface="Lato" panose="020F0502020204030203" pitchFamily="34" charset="0"/>
                </a:rPr>
                <a:t> 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Psychische Belastung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, mehr Verantwortung (Wandel von körperlichen in Richtung psychischer Belastungsfaktoren)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C1BFBF60-3617-C042-DB34-FB3ACF6C8F75}"/>
                </a:ext>
              </a:extLst>
            </p:cNvPr>
            <p:cNvSpPr/>
            <p:nvPr/>
          </p:nvSpPr>
          <p:spPr>
            <a:xfrm>
              <a:off x="-1449773" y="4612892"/>
              <a:ext cx="5118710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 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Rechtliche Rahmenbedingungen</a:t>
              </a:r>
              <a:r>
                <a:rPr lang="de-DE" sz="900" b="1" dirty="0">
                  <a:solidFill>
                    <a:srgbClr val="333333"/>
                  </a:solidFill>
                  <a:latin typeface="Lato" panose="020F0502020204030203" pitchFamily="34" charset="0"/>
                </a:rPr>
                <a:t>, 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Gesetzeslage z.B. für Security, für HomeOffice, ...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BCAB2749-254C-27FE-E974-9CFC44F9946D}"/>
                </a:ext>
              </a:extLst>
            </p:cNvPr>
            <p:cNvSpPr/>
            <p:nvPr/>
          </p:nvSpPr>
          <p:spPr>
            <a:xfrm>
              <a:off x="-2276921" y="4847353"/>
              <a:ext cx="5945858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b="1" dirty="0">
                  <a:solidFill>
                    <a:srgbClr val="333333"/>
                  </a:solidFill>
                  <a:latin typeface="Lato" panose="020F0502020204030203" pitchFamily="34" charset="0"/>
                </a:rPr>
                <a:t> 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Kontrollmechanismen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, Tracking und Überwachung (besonders bei internationalen Konzernstrukturen)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63FA3D8B-4284-7CAE-D32F-103509035C23}"/>
              </a:ext>
            </a:extLst>
          </p:cNvPr>
          <p:cNvGrpSpPr/>
          <p:nvPr/>
        </p:nvGrpSpPr>
        <p:grpSpPr>
          <a:xfrm>
            <a:off x="7950058" y="1705389"/>
            <a:ext cx="1204535" cy="3600000"/>
            <a:chOff x="2032000" y="2021537"/>
            <a:chExt cx="1204535" cy="3068927"/>
          </a:xfrm>
        </p:grpSpPr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1CF0F58B-E617-152A-ED57-186FC4AB5526}"/>
                </a:ext>
              </a:extLst>
            </p:cNvPr>
            <p:cNvSpPr/>
            <p:nvPr/>
          </p:nvSpPr>
          <p:spPr>
            <a:xfrm>
              <a:off x="2032000" y="2076450"/>
              <a:ext cx="863600" cy="145561"/>
            </a:xfrm>
            <a:prstGeom prst="roundRect">
              <a:avLst/>
            </a:prstGeom>
            <a:solidFill>
              <a:schemeClr val="accent3"/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3D8013A0-C345-1643-CB40-8DD3E065EC38}"/>
                </a:ext>
              </a:extLst>
            </p:cNvPr>
            <p:cNvSpPr/>
            <p:nvPr/>
          </p:nvSpPr>
          <p:spPr>
            <a:xfrm>
              <a:off x="2895600" y="2021537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68</a:t>
              </a: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EF29BCF5-BBF4-0CF2-2653-88D396D1C0E3}"/>
                </a:ext>
              </a:extLst>
            </p:cNvPr>
            <p:cNvSpPr/>
            <p:nvPr/>
          </p:nvSpPr>
          <p:spPr>
            <a:xfrm>
              <a:off x="2032000" y="2310911"/>
              <a:ext cx="838200" cy="145562"/>
            </a:xfrm>
            <a:prstGeom prst="roundRect">
              <a:avLst/>
            </a:prstGeom>
            <a:solidFill>
              <a:schemeClr val="accent3"/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1FDBAACA-5DD3-BA6F-6FFA-2598D83FFD19}"/>
                </a:ext>
              </a:extLst>
            </p:cNvPr>
            <p:cNvSpPr/>
            <p:nvPr/>
          </p:nvSpPr>
          <p:spPr>
            <a:xfrm>
              <a:off x="2870200" y="2255998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66</a:t>
              </a:r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A8B1167E-6C5F-5074-C933-DAA2A6236795}"/>
                </a:ext>
              </a:extLst>
            </p:cNvPr>
            <p:cNvSpPr/>
            <p:nvPr/>
          </p:nvSpPr>
          <p:spPr>
            <a:xfrm>
              <a:off x="2032000" y="2545373"/>
              <a:ext cx="673100" cy="145562"/>
            </a:xfrm>
            <a:prstGeom prst="roundRect">
              <a:avLst/>
            </a:prstGeom>
            <a:solidFill>
              <a:schemeClr val="accent3"/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DB978CA4-08AE-279E-600C-E11B90086114}"/>
                </a:ext>
              </a:extLst>
            </p:cNvPr>
            <p:cNvSpPr/>
            <p:nvPr/>
          </p:nvSpPr>
          <p:spPr>
            <a:xfrm>
              <a:off x="2705100" y="2490460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53</a:t>
              </a:r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CD5F910E-B8EA-3E40-576C-1EADF1698A61}"/>
                </a:ext>
              </a:extLst>
            </p:cNvPr>
            <p:cNvSpPr/>
            <p:nvPr/>
          </p:nvSpPr>
          <p:spPr>
            <a:xfrm>
              <a:off x="2032000" y="2779835"/>
              <a:ext cx="622300" cy="14556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85BF88EF-E48A-C2A8-EC65-223BBE20F73D}"/>
                </a:ext>
              </a:extLst>
            </p:cNvPr>
            <p:cNvSpPr/>
            <p:nvPr/>
          </p:nvSpPr>
          <p:spPr>
            <a:xfrm>
              <a:off x="2654300" y="2724922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49</a:t>
              </a: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81AAFF8F-C006-F4AF-A2D0-49A919471231}"/>
                </a:ext>
              </a:extLst>
            </p:cNvPr>
            <p:cNvSpPr/>
            <p:nvPr/>
          </p:nvSpPr>
          <p:spPr>
            <a:xfrm>
              <a:off x="2032000" y="3014296"/>
              <a:ext cx="609600" cy="14556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5BB223AB-33E3-D07D-A18D-36D3C5EFD791}"/>
                </a:ext>
              </a:extLst>
            </p:cNvPr>
            <p:cNvSpPr/>
            <p:nvPr/>
          </p:nvSpPr>
          <p:spPr>
            <a:xfrm>
              <a:off x="2641600" y="2959383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48</a:t>
              </a:r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2C6A34DD-FD04-9C98-76A7-D56BF6E137AD}"/>
                </a:ext>
              </a:extLst>
            </p:cNvPr>
            <p:cNvSpPr/>
            <p:nvPr/>
          </p:nvSpPr>
          <p:spPr>
            <a:xfrm>
              <a:off x="2032000" y="3248758"/>
              <a:ext cx="609600" cy="14556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8E497AA0-E621-6545-5929-2BD8D73EA4F0}"/>
                </a:ext>
              </a:extLst>
            </p:cNvPr>
            <p:cNvSpPr/>
            <p:nvPr/>
          </p:nvSpPr>
          <p:spPr>
            <a:xfrm>
              <a:off x="2641600" y="3193845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48</a:t>
              </a:r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F9E00465-CC06-3C59-763F-AE0D8628D286}"/>
                </a:ext>
              </a:extLst>
            </p:cNvPr>
            <p:cNvSpPr/>
            <p:nvPr/>
          </p:nvSpPr>
          <p:spPr>
            <a:xfrm>
              <a:off x="2032000" y="3483219"/>
              <a:ext cx="609600" cy="14556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CB879493-A515-B8B9-698E-ADF4F1B82CEB}"/>
                </a:ext>
              </a:extLst>
            </p:cNvPr>
            <p:cNvSpPr/>
            <p:nvPr/>
          </p:nvSpPr>
          <p:spPr>
            <a:xfrm>
              <a:off x="2641600" y="3428306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48</a:t>
              </a:r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BC63C575-3394-AE06-4010-442755955FC5}"/>
                </a:ext>
              </a:extLst>
            </p:cNvPr>
            <p:cNvSpPr/>
            <p:nvPr/>
          </p:nvSpPr>
          <p:spPr>
            <a:xfrm>
              <a:off x="2032000" y="3717681"/>
              <a:ext cx="609600" cy="14556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0BE45F80-05FB-7CB6-0736-15FA54E3AB0A}"/>
                </a:ext>
              </a:extLst>
            </p:cNvPr>
            <p:cNvSpPr/>
            <p:nvPr/>
          </p:nvSpPr>
          <p:spPr>
            <a:xfrm>
              <a:off x="2641600" y="3662768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48</a:t>
              </a:r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E530060C-8680-E58D-8963-566DC19CBEBC}"/>
                </a:ext>
              </a:extLst>
            </p:cNvPr>
            <p:cNvSpPr/>
            <p:nvPr/>
          </p:nvSpPr>
          <p:spPr>
            <a:xfrm>
              <a:off x="2032000" y="3952142"/>
              <a:ext cx="508000" cy="14556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94D62BE6-BE6B-80C1-6D75-A85F56C06106}"/>
                </a:ext>
              </a:extLst>
            </p:cNvPr>
            <p:cNvSpPr/>
            <p:nvPr/>
          </p:nvSpPr>
          <p:spPr>
            <a:xfrm>
              <a:off x="2540000" y="3897229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40</a:t>
              </a:r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86882CD3-6224-DE9B-20BB-3ED9BC3D49ED}"/>
                </a:ext>
              </a:extLst>
            </p:cNvPr>
            <p:cNvSpPr/>
            <p:nvPr/>
          </p:nvSpPr>
          <p:spPr>
            <a:xfrm>
              <a:off x="2032000" y="4186604"/>
              <a:ext cx="495300" cy="14556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96" name="Rechteck 95">
              <a:extLst>
                <a:ext uri="{FF2B5EF4-FFF2-40B4-BE49-F238E27FC236}">
                  <a16:creationId xmlns:a16="http://schemas.microsoft.com/office/drawing/2014/main" id="{0630D811-8B34-D3D0-8B77-13ACC1317293}"/>
                </a:ext>
              </a:extLst>
            </p:cNvPr>
            <p:cNvSpPr/>
            <p:nvPr/>
          </p:nvSpPr>
          <p:spPr>
            <a:xfrm>
              <a:off x="2527300" y="4131691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39</a:t>
              </a:r>
            </a:p>
          </p:txBody>
        </p:sp>
        <p:sp>
          <p:nvSpPr>
            <p:cNvPr id="97" name="Rechteck 96">
              <a:extLst>
                <a:ext uri="{FF2B5EF4-FFF2-40B4-BE49-F238E27FC236}">
                  <a16:creationId xmlns:a16="http://schemas.microsoft.com/office/drawing/2014/main" id="{CC666165-00AE-43F1-39C7-5D156643B055}"/>
                </a:ext>
              </a:extLst>
            </p:cNvPr>
            <p:cNvSpPr/>
            <p:nvPr/>
          </p:nvSpPr>
          <p:spPr>
            <a:xfrm>
              <a:off x="2032000" y="4421065"/>
              <a:ext cx="495300" cy="14556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98" name="Rechteck 97">
              <a:extLst>
                <a:ext uri="{FF2B5EF4-FFF2-40B4-BE49-F238E27FC236}">
                  <a16:creationId xmlns:a16="http://schemas.microsoft.com/office/drawing/2014/main" id="{27947452-A248-61D9-0B16-B6FA7FAF91AF}"/>
                </a:ext>
              </a:extLst>
            </p:cNvPr>
            <p:cNvSpPr/>
            <p:nvPr/>
          </p:nvSpPr>
          <p:spPr>
            <a:xfrm>
              <a:off x="2527300" y="4366152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39</a:t>
              </a:r>
            </a:p>
          </p:txBody>
        </p:sp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AC932556-AAE4-6A53-A203-8409E07AD5DC}"/>
                </a:ext>
              </a:extLst>
            </p:cNvPr>
            <p:cNvSpPr/>
            <p:nvPr/>
          </p:nvSpPr>
          <p:spPr>
            <a:xfrm>
              <a:off x="2032000" y="4655527"/>
              <a:ext cx="431800" cy="14556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2B3DBF0F-121B-D0C0-FE36-62971C41F5F2}"/>
                </a:ext>
              </a:extLst>
            </p:cNvPr>
            <p:cNvSpPr/>
            <p:nvPr/>
          </p:nvSpPr>
          <p:spPr>
            <a:xfrm>
              <a:off x="2463800" y="4600614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34</a:t>
              </a:r>
            </a:p>
          </p:txBody>
        </p:sp>
        <p:sp>
          <p:nvSpPr>
            <p:cNvPr id="101" name="Rechteck 100">
              <a:extLst>
                <a:ext uri="{FF2B5EF4-FFF2-40B4-BE49-F238E27FC236}">
                  <a16:creationId xmlns:a16="http://schemas.microsoft.com/office/drawing/2014/main" id="{CA11A4F2-0F65-9EB4-32BD-5FEDBD110902}"/>
                </a:ext>
              </a:extLst>
            </p:cNvPr>
            <p:cNvSpPr/>
            <p:nvPr/>
          </p:nvSpPr>
          <p:spPr>
            <a:xfrm>
              <a:off x="2032000" y="4889988"/>
              <a:ext cx="254000" cy="14556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102" name="Rechteck 101">
              <a:extLst>
                <a:ext uri="{FF2B5EF4-FFF2-40B4-BE49-F238E27FC236}">
                  <a16:creationId xmlns:a16="http://schemas.microsoft.com/office/drawing/2014/main" id="{B06502D1-77B6-9DE5-B550-208403485A34}"/>
                </a:ext>
              </a:extLst>
            </p:cNvPr>
            <p:cNvSpPr/>
            <p:nvPr/>
          </p:nvSpPr>
          <p:spPr>
            <a:xfrm>
              <a:off x="2286000" y="4835075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20</a:t>
              </a:r>
            </a:p>
          </p:txBody>
        </p:sp>
      </p:grp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FDC072E5-42BA-59F0-0B2A-F0C3EC5A8FC3}"/>
              </a:ext>
            </a:extLst>
          </p:cNvPr>
          <p:cNvGrpSpPr/>
          <p:nvPr/>
        </p:nvGrpSpPr>
        <p:grpSpPr>
          <a:xfrm>
            <a:off x="9213066" y="1705389"/>
            <a:ext cx="1191835" cy="3600000"/>
            <a:chOff x="2032000" y="2021537"/>
            <a:chExt cx="1191835" cy="3068927"/>
          </a:xfrm>
        </p:grpSpPr>
        <p:sp>
          <p:nvSpPr>
            <p:cNvPr id="104" name="Rechteck 103">
              <a:extLst>
                <a:ext uri="{FF2B5EF4-FFF2-40B4-BE49-F238E27FC236}">
                  <a16:creationId xmlns:a16="http://schemas.microsoft.com/office/drawing/2014/main" id="{692B58EC-870F-F47F-E78C-68E2DFD9AF43}"/>
                </a:ext>
              </a:extLst>
            </p:cNvPr>
            <p:cNvSpPr/>
            <p:nvPr/>
          </p:nvSpPr>
          <p:spPr>
            <a:xfrm>
              <a:off x="2032000" y="2076450"/>
              <a:ext cx="698500" cy="145561"/>
            </a:xfrm>
            <a:prstGeom prst="roundRect">
              <a:avLst/>
            </a:prstGeom>
            <a:solidFill>
              <a:schemeClr val="accent4"/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105" name="Rechteck 104">
              <a:extLst>
                <a:ext uri="{FF2B5EF4-FFF2-40B4-BE49-F238E27FC236}">
                  <a16:creationId xmlns:a16="http://schemas.microsoft.com/office/drawing/2014/main" id="{5D8CE794-D5A3-E848-1CAE-9E2B0C0284B0}"/>
                </a:ext>
              </a:extLst>
            </p:cNvPr>
            <p:cNvSpPr/>
            <p:nvPr/>
          </p:nvSpPr>
          <p:spPr>
            <a:xfrm>
              <a:off x="2730500" y="2021537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55</a:t>
              </a:r>
            </a:p>
          </p:txBody>
        </p:sp>
        <p:sp>
          <p:nvSpPr>
            <p:cNvPr id="106" name="Rechteck 105">
              <a:extLst>
                <a:ext uri="{FF2B5EF4-FFF2-40B4-BE49-F238E27FC236}">
                  <a16:creationId xmlns:a16="http://schemas.microsoft.com/office/drawing/2014/main" id="{78F57CCE-0B6D-29E6-F8A0-90317313487F}"/>
                </a:ext>
              </a:extLst>
            </p:cNvPr>
            <p:cNvSpPr/>
            <p:nvPr/>
          </p:nvSpPr>
          <p:spPr>
            <a:xfrm>
              <a:off x="2032000" y="2310911"/>
              <a:ext cx="850900" cy="145562"/>
            </a:xfrm>
            <a:prstGeom prst="roundRect">
              <a:avLst/>
            </a:prstGeom>
            <a:solidFill>
              <a:schemeClr val="accent4"/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107" name="Rechteck 106">
              <a:extLst>
                <a:ext uri="{FF2B5EF4-FFF2-40B4-BE49-F238E27FC236}">
                  <a16:creationId xmlns:a16="http://schemas.microsoft.com/office/drawing/2014/main" id="{5B0DBBF9-23CD-FA39-F561-7F5BA99F9E1F}"/>
                </a:ext>
              </a:extLst>
            </p:cNvPr>
            <p:cNvSpPr/>
            <p:nvPr/>
          </p:nvSpPr>
          <p:spPr>
            <a:xfrm>
              <a:off x="2882900" y="2255998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67</a:t>
              </a:r>
            </a:p>
          </p:txBody>
        </p:sp>
        <p:sp>
          <p:nvSpPr>
            <p:cNvPr id="108" name="Rechteck 107">
              <a:extLst>
                <a:ext uri="{FF2B5EF4-FFF2-40B4-BE49-F238E27FC236}">
                  <a16:creationId xmlns:a16="http://schemas.microsoft.com/office/drawing/2014/main" id="{21929543-BA30-D987-A0C5-ECDB19EC4DF1}"/>
                </a:ext>
              </a:extLst>
            </p:cNvPr>
            <p:cNvSpPr/>
            <p:nvPr/>
          </p:nvSpPr>
          <p:spPr>
            <a:xfrm>
              <a:off x="2032000" y="2545373"/>
              <a:ext cx="584200" cy="14556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id="{2BAC3E39-AC31-4713-82A2-1F991C4C7304}"/>
                </a:ext>
              </a:extLst>
            </p:cNvPr>
            <p:cNvSpPr/>
            <p:nvPr/>
          </p:nvSpPr>
          <p:spPr>
            <a:xfrm>
              <a:off x="2616200" y="2490460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46</a:t>
              </a:r>
            </a:p>
          </p:txBody>
        </p:sp>
        <p:sp>
          <p:nvSpPr>
            <p:cNvPr id="166" name="Rechteck 165">
              <a:extLst>
                <a:ext uri="{FF2B5EF4-FFF2-40B4-BE49-F238E27FC236}">
                  <a16:creationId xmlns:a16="http://schemas.microsoft.com/office/drawing/2014/main" id="{07173C72-04B7-A1AC-DA10-6AA066D304E7}"/>
                </a:ext>
              </a:extLst>
            </p:cNvPr>
            <p:cNvSpPr/>
            <p:nvPr/>
          </p:nvSpPr>
          <p:spPr>
            <a:xfrm>
              <a:off x="2032000" y="2779835"/>
              <a:ext cx="673100" cy="145561"/>
            </a:xfrm>
            <a:prstGeom prst="roundRect">
              <a:avLst/>
            </a:prstGeom>
            <a:solidFill>
              <a:schemeClr val="accent4"/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167" name="Rechteck 166">
              <a:extLst>
                <a:ext uri="{FF2B5EF4-FFF2-40B4-BE49-F238E27FC236}">
                  <a16:creationId xmlns:a16="http://schemas.microsoft.com/office/drawing/2014/main" id="{59223724-AABA-D8EF-15A7-EDA9C74F353F}"/>
                </a:ext>
              </a:extLst>
            </p:cNvPr>
            <p:cNvSpPr/>
            <p:nvPr/>
          </p:nvSpPr>
          <p:spPr>
            <a:xfrm>
              <a:off x="2705100" y="2724922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53</a:t>
              </a:r>
            </a:p>
          </p:txBody>
        </p:sp>
        <p:sp>
          <p:nvSpPr>
            <p:cNvPr id="168" name="Rechteck 167">
              <a:extLst>
                <a:ext uri="{FF2B5EF4-FFF2-40B4-BE49-F238E27FC236}">
                  <a16:creationId xmlns:a16="http://schemas.microsoft.com/office/drawing/2014/main" id="{DB7965A4-B76E-3F66-EB01-A2ECE85ABFBC}"/>
                </a:ext>
              </a:extLst>
            </p:cNvPr>
            <p:cNvSpPr/>
            <p:nvPr/>
          </p:nvSpPr>
          <p:spPr>
            <a:xfrm>
              <a:off x="2032000" y="3014296"/>
              <a:ext cx="622300" cy="14556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169" name="Rechteck 168">
              <a:extLst>
                <a:ext uri="{FF2B5EF4-FFF2-40B4-BE49-F238E27FC236}">
                  <a16:creationId xmlns:a16="http://schemas.microsoft.com/office/drawing/2014/main" id="{13E18560-D0D7-D497-F992-F2F2705FEF2D}"/>
                </a:ext>
              </a:extLst>
            </p:cNvPr>
            <p:cNvSpPr/>
            <p:nvPr/>
          </p:nvSpPr>
          <p:spPr>
            <a:xfrm>
              <a:off x="2654300" y="2959383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49</a:t>
              </a:r>
            </a:p>
          </p:txBody>
        </p:sp>
        <p:sp>
          <p:nvSpPr>
            <p:cNvPr id="170" name="Rechteck 169">
              <a:extLst>
                <a:ext uri="{FF2B5EF4-FFF2-40B4-BE49-F238E27FC236}">
                  <a16:creationId xmlns:a16="http://schemas.microsoft.com/office/drawing/2014/main" id="{9EEDAC9B-4A21-0FEC-8B8A-6BC27D4FF383}"/>
                </a:ext>
              </a:extLst>
            </p:cNvPr>
            <p:cNvSpPr/>
            <p:nvPr/>
          </p:nvSpPr>
          <p:spPr>
            <a:xfrm>
              <a:off x="2032000" y="3248758"/>
              <a:ext cx="558800" cy="14556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171" name="Rechteck 170">
              <a:extLst>
                <a:ext uri="{FF2B5EF4-FFF2-40B4-BE49-F238E27FC236}">
                  <a16:creationId xmlns:a16="http://schemas.microsoft.com/office/drawing/2014/main" id="{FBEFC108-2ADC-BC88-A394-B6E291C4E8D7}"/>
                </a:ext>
              </a:extLst>
            </p:cNvPr>
            <p:cNvSpPr/>
            <p:nvPr/>
          </p:nvSpPr>
          <p:spPr>
            <a:xfrm>
              <a:off x="2590800" y="3193845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44</a:t>
              </a:r>
            </a:p>
          </p:txBody>
        </p:sp>
        <p:sp>
          <p:nvSpPr>
            <p:cNvPr id="172" name="Rechteck 171">
              <a:extLst>
                <a:ext uri="{FF2B5EF4-FFF2-40B4-BE49-F238E27FC236}">
                  <a16:creationId xmlns:a16="http://schemas.microsoft.com/office/drawing/2014/main" id="{7332BF0A-68E1-745E-C159-78DF68558198}"/>
                </a:ext>
              </a:extLst>
            </p:cNvPr>
            <p:cNvSpPr/>
            <p:nvPr/>
          </p:nvSpPr>
          <p:spPr>
            <a:xfrm>
              <a:off x="2032000" y="3483219"/>
              <a:ext cx="774700" cy="145562"/>
            </a:xfrm>
            <a:prstGeom prst="roundRect">
              <a:avLst/>
            </a:prstGeom>
            <a:solidFill>
              <a:schemeClr val="accent4"/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173" name="Rechteck 172">
              <a:extLst>
                <a:ext uri="{FF2B5EF4-FFF2-40B4-BE49-F238E27FC236}">
                  <a16:creationId xmlns:a16="http://schemas.microsoft.com/office/drawing/2014/main" id="{9F54CF3C-F0AE-B8EA-B741-5D73DB3DFD6B}"/>
                </a:ext>
              </a:extLst>
            </p:cNvPr>
            <p:cNvSpPr/>
            <p:nvPr/>
          </p:nvSpPr>
          <p:spPr>
            <a:xfrm>
              <a:off x="2806700" y="3428306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61</a:t>
              </a:r>
            </a:p>
          </p:txBody>
        </p:sp>
        <p:sp>
          <p:nvSpPr>
            <p:cNvPr id="174" name="Rechteck 173">
              <a:extLst>
                <a:ext uri="{FF2B5EF4-FFF2-40B4-BE49-F238E27FC236}">
                  <a16:creationId xmlns:a16="http://schemas.microsoft.com/office/drawing/2014/main" id="{97F85114-4EDC-6CD8-7584-7A076BB38530}"/>
                </a:ext>
              </a:extLst>
            </p:cNvPr>
            <p:cNvSpPr/>
            <p:nvPr/>
          </p:nvSpPr>
          <p:spPr>
            <a:xfrm>
              <a:off x="2032000" y="3717681"/>
              <a:ext cx="685800" cy="145561"/>
            </a:xfrm>
            <a:prstGeom prst="roundRect">
              <a:avLst/>
            </a:prstGeom>
            <a:solidFill>
              <a:schemeClr val="accent4"/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175" name="Rechteck 174">
              <a:extLst>
                <a:ext uri="{FF2B5EF4-FFF2-40B4-BE49-F238E27FC236}">
                  <a16:creationId xmlns:a16="http://schemas.microsoft.com/office/drawing/2014/main" id="{03F6A7CE-5D78-DE87-BB56-71D2CED4769E}"/>
                </a:ext>
              </a:extLst>
            </p:cNvPr>
            <p:cNvSpPr/>
            <p:nvPr/>
          </p:nvSpPr>
          <p:spPr>
            <a:xfrm>
              <a:off x="2717800" y="3662768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54</a:t>
              </a:r>
            </a:p>
          </p:txBody>
        </p:sp>
        <p:sp>
          <p:nvSpPr>
            <p:cNvPr id="176" name="Rechteck 175">
              <a:extLst>
                <a:ext uri="{FF2B5EF4-FFF2-40B4-BE49-F238E27FC236}">
                  <a16:creationId xmlns:a16="http://schemas.microsoft.com/office/drawing/2014/main" id="{97E0354E-53C3-7F17-972D-0E7C01084531}"/>
                </a:ext>
              </a:extLst>
            </p:cNvPr>
            <p:cNvSpPr/>
            <p:nvPr/>
          </p:nvSpPr>
          <p:spPr>
            <a:xfrm>
              <a:off x="2032000" y="3952142"/>
              <a:ext cx="622300" cy="14556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177" name="Rechteck 176">
              <a:extLst>
                <a:ext uri="{FF2B5EF4-FFF2-40B4-BE49-F238E27FC236}">
                  <a16:creationId xmlns:a16="http://schemas.microsoft.com/office/drawing/2014/main" id="{98F0709D-FF1E-0494-F2F5-6F797D0EDC60}"/>
                </a:ext>
              </a:extLst>
            </p:cNvPr>
            <p:cNvSpPr/>
            <p:nvPr/>
          </p:nvSpPr>
          <p:spPr>
            <a:xfrm>
              <a:off x="2654300" y="3897229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49</a:t>
              </a:r>
            </a:p>
          </p:txBody>
        </p:sp>
        <p:sp>
          <p:nvSpPr>
            <p:cNvPr id="178" name="Rechteck 177">
              <a:extLst>
                <a:ext uri="{FF2B5EF4-FFF2-40B4-BE49-F238E27FC236}">
                  <a16:creationId xmlns:a16="http://schemas.microsoft.com/office/drawing/2014/main" id="{5BE3D926-B948-79D8-AD54-F7D466154E79}"/>
                </a:ext>
              </a:extLst>
            </p:cNvPr>
            <p:cNvSpPr/>
            <p:nvPr/>
          </p:nvSpPr>
          <p:spPr>
            <a:xfrm>
              <a:off x="2032000" y="4186604"/>
              <a:ext cx="596900" cy="14556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179" name="Rechteck 178">
              <a:extLst>
                <a:ext uri="{FF2B5EF4-FFF2-40B4-BE49-F238E27FC236}">
                  <a16:creationId xmlns:a16="http://schemas.microsoft.com/office/drawing/2014/main" id="{0DBE0C15-1AA4-09C3-A7B5-21F8E3605755}"/>
                </a:ext>
              </a:extLst>
            </p:cNvPr>
            <p:cNvSpPr/>
            <p:nvPr/>
          </p:nvSpPr>
          <p:spPr>
            <a:xfrm>
              <a:off x="2628900" y="4131691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47</a:t>
              </a:r>
            </a:p>
          </p:txBody>
        </p:sp>
        <p:sp>
          <p:nvSpPr>
            <p:cNvPr id="180" name="Rechteck 179">
              <a:extLst>
                <a:ext uri="{FF2B5EF4-FFF2-40B4-BE49-F238E27FC236}">
                  <a16:creationId xmlns:a16="http://schemas.microsoft.com/office/drawing/2014/main" id="{D5A0A0FB-599B-B601-D3FE-28765AD3B682}"/>
                </a:ext>
              </a:extLst>
            </p:cNvPr>
            <p:cNvSpPr/>
            <p:nvPr/>
          </p:nvSpPr>
          <p:spPr>
            <a:xfrm>
              <a:off x="2032000" y="4421065"/>
              <a:ext cx="711200" cy="145562"/>
            </a:xfrm>
            <a:prstGeom prst="roundRect">
              <a:avLst/>
            </a:prstGeom>
            <a:solidFill>
              <a:schemeClr val="accent4"/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181" name="Rechteck 180">
              <a:extLst>
                <a:ext uri="{FF2B5EF4-FFF2-40B4-BE49-F238E27FC236}">
                  <a16:creationId xmlns:a16="http://schemas.microsoft.com/office/drawing/2014/main" id="{FD5B71B1-3764-730A-6714-757C7BCD45FA}"/>
                </a:ext>
              </a:extLst>
            </p:cNvPr>
            <p:cNvSpPr/>
            <p:nvPr/>
          </p:nvSpPr>
          <p:spPr>
            <a:xfrm>
              <a:off x="2743200" y="4366152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56</a:t>
              </a:r>
            </a:p>
          </p:txBody>
        </p:sp>
        <p:sp>
          <p:nvSpPr>
            <p:cNvPr id="182" name="Rechteck 181">
              <a:extLst>
                <a:ext uri="{FF2B5EF4-FFF2-40B4-BE49-F238E27FC236}">
                  <a16:creationId xmlns:a16="http://schemas.microsoft.com/office/drawing/2014/main" id="{409D5DCE-40E8-7BA4-588E-AA664352082D}"/>
                </a:ext>
              </a:extLst>
            </p:cNvPr>
            <p:cNvSpPr/>
            <p:nvPr/>
          </p:nvSpPr>
          <p:spPr>
            <a:xfrm>
              <a:off x="2032000" y="4655527"/>
              <a:ext cx="508000" cy="14556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183" name="Rechteck 182">
              <a:extLst>
                <a:ext uri="{FF2B5EF4-FFF2-40B4-BE49-F238E27FC236}">
                  <a16:creationId xmlns:a16="http://schemas.microsoft.com/office/drawing/2014/main" id="{B6FCA279-58B2-686F-7707-55331E9E8536}"/>
                </a:ext>
              </a:extLst>
            </p:cNvPr>
            <p:cNvSpPr/>
            <p:nvPr/>
          </p:nvSpPr>
          <p:spPr>
            <a:xfrm>
              <a:off x="2540000" y="4600614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40</a:t>
              </a:r>
            </a:p>
          </p:txBody>
        </p:sp>
        <p:sp>
          <p:nvSpPr>
            <p:cNvPr id="184" name="Rechteck 183">
              <a:extLst>
                <a:ext uri="{FF2B5EF4-FFF2-40B4-BE49-F238E27FC236}">
                  <a16:creationId xmlns:a16="http://schemas.microsoft.com/office/drawing/2014/main" id="{E294E695-6A0F-3CFA-DB9E-9A2D3FDFFB1E}"/>
                </a:ext>
              </a:extLst>
            </p:cNvPr>
            <p:cNvSpPr/>
            <p:nvPr/>
          </p:nvSpPr>
          <p:spPr>
            <a:xfrm>
              <a:off x="2032000" y="4889988"/>
              <a:ext cx="596900" cy="14556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="1"/>
            </a:p>
          </p:txBody>
        </p:sp>
        <p:sp>
          <p:nvSpPr>
            <p:cNvPr id="185" name="Rechteck 184">
              <a:extLst>
                <a:ext uri="{FF2B5EF4-FFF2-40B4-BE49-F238E27FC236}">
                  <a16:creationId xmlns:a16="http://schemas.microsoft.com/office/drawing/2014/main" id="{05E1985E-4E96-E39E-32DB-C7D6C20C73FF}"/>
                </a:ext>
              </a:extLst>
            </p:cNvPr>
            <p:cNvSpPr/>
            <p:nvPr/>
          </p:nvSpPr>
          <p:spPr>
            <a:xfrm>
              <a:off x="2628900" y="4835075"/>
              <a:ext cx="340935" cy="25538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de-AT" sz="900" b="1">
                  <a:solidFill>
                    <a:srgbClr val="333333"/>
                  </a:solidFill>
                  <a:latin typeface="Lato" panose="020F0502020204030203" pitchFamily="34" charset="0"/>
                </a:rPr>
                <a:t>47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07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E205807-3BC7-23A1-0BE0-E6F821E989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3904" y="3099307"/>
            <a:ext cx="7878257" cy="866775"/>
          </a:xfrm>
        </p:spPr>
        <p:txBody>
          <a:bodyPr/>
          <a:lstStyle/>
          <a:p>
            <a:r>
              <a:rPr lang="de-DE" dirty="0"/>
              <a:t>Qualifizierung / Weiterbildung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034635-6560-87E5-3DE9-17D729966B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KAPITEL 2</a:t>
            </a:r>
          </a:p>
        </p:txBody>
      </p:sp>
    </p:spTree>
    <p:extLst>
      <p:ext uri="{BB962C8B-B14F-4D97-AF65-F5344CB8AC3E}">
        <p14:creationId xmlns:p14="http://schemas.microsoft.com/office/powerpoint/2010/main" val="2356328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426F5F0-DE88-CF48-F657-0D01E5BD38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Konkret zur Qualifizierung der Kolleg*innen, um digitale Kompetenz zu erlernen und aufzubauen.</a:t>
            </a:r>
            <a:r>
              <a:rPr lang="de-AT" dirty="0"/>
              <a:t>In welchen der nachfolgenden Bereiche werden Schulungen/Weiterbildungen zur digitalen Fortbildung / zum digitalen Kompetenzaufbau im Unternehmen angeboten (innerbetriebliche Weiterbildung), in welchen wären diese noch notwendig?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D084E2-3435-2BED-CE09-3A12BF4C5E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7327" y="473889"/>
            <a:ext cx="8311605" cy="366712"/>
          </a:xfrm>
        </p:spPr>
        <p:txBody>
          <a:bodyPr/>
          <a:lstStyle/>
          <a:p>
            <a:r>
              <a:rPr lang="de-DE" dirty="0" err="1"/>
              <a:t>Innerbetriebl</a:t>
            </a:r>
            <a:r>
              <a:rPr lang="de-DE" dirty="0"/>
              <a:t>. Qualifizierung: Themen-Angebot &amp; Wunsch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DC8405-5680-65DC-B818-9E91354CAE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34B57C8-0339-7307-10E1-AE817971E2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Qualifizierungsmaßnahmen müssen deutlich stärker in Richtung Selbstmanagement, Selbstorganisation, Zusammenarbeit und Kommunikation ausgelegt werden.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645B894-FC5C-12A2-23D8-D97360FF90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QUALIFZIERUNG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227D658-07FA-7144-CD79-C0DE4502C4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HR-Verantwortliche und Betriebsräte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E25EFF3-EA52-4C1F-3C9D-992C7D19EA98}"/>
              </a:ext>
            </a:extLst>
          </p:cNvPr>
          <p:cNvSpPr txBox="1"/>
          <p:nvPr/>
        </p:nvSpPr>
        <p:spPr>
          <a:xfrm>
            <a:off x="5969001" y="1556051"/>
            <a:ext cx="203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900" b="1" cap="all" spc="1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SICHTWEISE HR-Verantwortliche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0E716B9-6634-4A20-5A25-A936EB6E082C}"/>
              </a:ext>
            </a:extLst>
          </p:cNvPr>
          <p:cNvSpPr txBox="1"/>
          <p:nvPr/>
        </p:nvSpPr>
        <p:spPr>
          <a:xfrm>
            <a:off x="8069793" y="1563734"/>
            <a:ext cx="203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900" b="1" cap="all" spc="1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Sichtweise</a:t>
            </a:r>
          </a:p>
          <a:p>
            <a:r>
              <a:rPr lang="de-DE" dirty="0"/>
              <a:t>Betriebsräte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7CABF4D-8487-DA01-54B2-B059A41FBBCC}"/>
              </a:ext>
            </a:extLst>
          </p:cNvPr>
          <p:cNvSpPr txBox="1"/>
          <p:nvPr/>
        </p:nvSpPr>
        <p:spPr>
          <a:xfrm>
            <a:off x="7099960" y="1942393"/>
            <a:ext cx="1053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cap="all" spc="100" dirty="0"/>
              <a:t>WUNSCH NACH </a:t>
            </a:r>
          </a:p>
          <a:p>
            <a:r>
              <a:rPr lang="de-DE" sz="700" cap="all" spc="100" dirty="0"/>
              <a:t>ANGEBOT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14F3D7E-D179-E010-9288-9AAB3831C0EF}"/>
              </a:ext>
            </a:extLst>
          </p:cNvPr>
          <p:cNvSpPr txBox="1"/>
          <p:nvPr/>
        </p:nvSpPr>
        <p:spPr>
          <a:xfrm>
            <a:off x="5969001" y="1942393"/>
            <a:ext cx="109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cap="all" spc="100" dirty="0"/>
              <a:t>Derzeitiges Angebot</a:t>
            </a:r>
          </a:p>
        </p:txBody>
      </p:sp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57DBA8C7-8F06-7F5A-325F-F10D53A426F5}"/>
              </a:ext>
            </a:extLst>
          </p:cNvPr>
          <p:cNvGrpSpPr/>
          <p:nvPr/>
        </p:nvGrpSpPr>
        <p:grpSpPr>
          <a:xfrm>
            <a:off x="660184" y="2171491"/>
            <a:ext cx="5466561" cy="3001741"/>
            <a:chOff x="-3427108" y="2055130"/>
            <a:chExt cx="5466561" cy="3001741"/>
          </a:xfrm>
        </p:grpSpPr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3E91410E-066B-E37F-A711-007A77CD727D}"/>
                </a:ext>
              </a:extLst>
            </p:cNvPr>
            <p:cNvSpPr/>
            <p:nvPr/>
          </p:nvSpPr>
          <p:spPr>
            <a:xfrm>
              <a:off x="-1867386" y="2055130"/>
              <a:ext cx="3906839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Im Bereich 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Bedienung von Programmen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, Software-Lösungen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86" name="Rechteck 185">
              <a:extLst>
                <a:ext uri="{FF2B5EF4-FFF2-40B4-BE49-F238E27FC236}">
                  <a16:creationId xmlns:a16="http://schemas.microsoft.com/office/drawing/2014/main" id="{85CAC00C-B74F-0A17-0B87-B212EE628B9E}"/>
                </a:ext>
              </a:extLst>
            </p:cNvPr>
            <p:cNvSpPr/>
            <p:nvPr/>
          </p:nvSpPr>
          <p:spPr>
            <a:xfrm>
              <a:off x="-2104630" y="2332221"/>
              <a:ext cx="4144083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Im Bereich allgemeiner 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Einschulung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 / digitale </a:t>
              </a:r>
              <a:r>
                <a:rPr lang="de-DE" sz="900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Basis-Schulungen</a:t>
              </a:r>
              <a:endParaRPr lang="de-AT" sz="900" cap="all" spc="1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87" name="Rechteck 186">
              <a:extLst>
                <a:ext uri="{FF2B5EF4-FFF2-40B4-BE49-F238E27FC236}">
                  <a16:creationId xmlns:a16="http://schemas.microsoft.com/office/drawing/2014/main" id="{2DA5F797-D022-CBA2-8CC7-C52348A6517C}"/>
                </a:ext>
              </a:extLst>
            </p:cNvPr>
            <p:cNvSpPr/>
            <p:nvPr/>
          </p:nvSpPr>
          <p:spPr>
            <a:xfrm>
              <a:off x="-1995627" y="2609312"/>
              <a:ext cx="4035080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Im Bereich D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aten-</a:t>
              </a:r>
              <a:r>
                <a:rPr lang="de-DE" sz="900" b="1" cap="all" spc="100" dirty="0" err="1">
                  <a:solidFill>
                    <a:srgbClr val="333333"/>
                  </a:solidFill>
                  <a:latin typeface="Lato" panose="020F0502020204030203" pitchFamily="34" charset="0"/>
                </a:rPr>
                <a:t>SecuritY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, Umgang mit Daten, Sicherheitsschulungen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88" name="Rechteck 187">
              <a:extLst>
                <a:ext uri="{FF2B5EF4-FFF2-40B4-BE49-F238E27FC236}">
                  <a16:creationId xmlns:a16="http://schemas.microsoft.com/office/drawing/2014/main" id="{527463AC-C59D-9E32-A0C1-C593CB87CFD3}"/>
                </a:ext>
              </a:extLst>
            </p:cNvPr>
            <p:cNvSpPr/>
            <p:nvPr/>
          </p:nvSpPr>
          <p:spPr>
            <a:xfrm>
              <a:off x="-1997229" y="2886403"/>
              <a:ext cx="4036682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Im Bereich Umgang mit 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Stress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, psychische </a:t>
              </a:r>
              <a:r>
                <a:rPr lang="de-DE" sz="900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Belastungsfaktoren</a:t>
              </a:r>
              <a:endParaRPr lang="de-AT" sz="900" cap="all" spc="1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89" name="Rechteck 188">
              <a:extLst>
                <a:ext uri="{FF2B5EF4-FFF2-40B4-BE49-F238E27FC236}">
                  <a16:creationId xmlns:a16="http://schemas.microsoft.com/office/drawing/2014/main" id="{698B0C60-36C2-AAD4-F368-38C1A2787D42}"/>
                </a:ext>
              </a:extLst>
            </p:cNvPr>
            <p:cNvSpPr/>
            <p:nvPr/>
          </p:nvSpPr>
          <p:spPr>
            <a:xfrm>
              <a:off x="-3427108" y="3163494"/>
              <a:ext cx="5466561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Bereich 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Selbstmanagement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 </a:t>
              </a:r>
              <a:r>
                <a:rPr lang="de-DE" sz="800" dirty="0">
                  <a:solidFill>
                    <a:srgbClr val="333333"/>
                  </a:solidFill>
                  <a:latin typeface="Lato" panose="020F0502020204030203" pitchFamily="34" charset="0"/>
                </a:rPr>
                <a:t>(Bewusstseinsbildung: wie differenziere ich zwischen Arbeit und Freizeit)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90" name="Rechteck 189">
              <a:extLst>
                <a:ext uri="{FF2B5EF4-FFF2-40B4-BE49-F238E27FC236}">
                  <a16:creationId xmlns:a16="http://schemas.microsoft.com/office/drawing/2014/main" id="{66FB017E-C13B-C789-B41A-3B279700848C}"/>
                </a:ext>
              </a:extLst>
            </p:cNvPr>
            <p:cNvSpPr/>
            <p:nvPr/>
          </p:nvSpPr>
          <p:spPr>
            <a:xfrm>
              <a:off x="-2936589" y="3440584"/>
              <a:ext cx="4976042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Im Bereich 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Selbstorganisation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 </a:t>
              </a:r>
              <a:r>
                <a:rPr lang="de-DE" sz="800" dirty="0">
                  <a:solidFill>
                    <a:srgbClr val="333333"/>
                  </a:solidFill>
                  <a:latin typeface="Lato" panose="020F0502020204030203" pitchFamily="34" charset="0"/>
                </a:rPr>
                <a:t>(wie organisiere ich mich und meine Arbeit, wann arbeite ich)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91" name="Rechteck 190">
              <a:extLst>
                <a:ext uri="{FF2B5EF4-FFF2-40B4-BE49-F238E27FC236}">
                  <a16:creationId xmlns:a16="http://schemas.microsoft.com/office/drawing/2014/main" id="{FD2D8A33-E4D8-3DE7-E661-4AF4FA88131B}"/>
                </a:ext>
              </a:extLst>
            </p:cNvPr>
            <p:cNvSpPr/>
            <p:nvPr/>
          </p:nvSpPr>
          <p:spPr>
            <a:xfrm>
              <a:off x="-3354973" y="3717675"/>
              <a:ext cx="5394426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Bereich 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interne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 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Zusammenarbeit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 </a:t>
              </a:r>
              <a:r>
                <a:rPr lang="de-DE" sz="800" dirty="0">
                  <a:solidFill>
                    <a:srgbClr val="333333"/>
                  </a:solidFill>
                  <a:latin typeface="Lato" panose="020F0502020204030203" pitchFamily="34" charset="0"/>
                </a:rPr>
                <a:t>(agile Zusammenarbeit, Cloudlösungen, Wissensmanagement)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92" name="Rechteck 191">
              <a:extLst>
                <a:ext uri="{FF2B5EF4-FFF2-40B4-BE49-F238E27FC236}">
                  <a16:creationId xmlns:a16="http://schemas.microsoft.com/office/drawing/2014/main" id="{D0676F62-A0CC-4272-AF11-F7BEA8481D0A}"/>
                </a:ext>
              </a:extLst>
            </p:cNvPr>
            <p:cNvSpPr/>
            <p:nvPr/>
          </p:nvSpPr>
          <p:spPr>
            <a:xfrm>
              <a:off x="-1820899" y="3994766"/>
              <a:ext cx="3860352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Im Bereich 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Kommunikation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 </a:t>
              </a:r>
              <a:r>
                <a:rPr lang="de-DE" sz="800" dirty="0">
                  <a:solidFill>
                    <a:srgbClr val="333333"/>
                  </a:solidFill>
                  <a:latin typeface="Lato" panose="020F0502020204030203" pitchFamily="34" charset="0"/>
                </a:rPr>
                <a:t>(wie funktioniert hybride Kommunikation)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93" name="Rechteck 192">
              <a:extLst>
                <a:ext uri="{FF2B5EF4-FFF2-40B4-BE49-F238E27FC236}">
                  <a16:creationId xmlns:a16="http://schemas.microsoft.com/office/drawing/2014/main" id="{80C61C6B-15C7-000B-4688-467FDB32A37E}"/>
                </a:ext>
              </a:extLst>
            </p:cNvPr>
            <p:cNvSpPr/>
            <p:nvPr/>
          </p:nvSpPr>
          <p:spPr>
            <a:xfrm>
              <a:off x="-607426" y="4271857"/>
              <a:ext cx="2646879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AT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Im Bereich </a:t>
              </a:r>
              <a:r>
                <a:rPr lang="de-AT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HomeOffice-Arbeitsplatz</a:t>
              </a:r>
            </a:p>
          </p:txBody>
        </p:sp>
        <p:sp>
          <p:nvSpPr>
            <p:cNvPr id="194" name="Rechteck 193">
              <a:extLst>
                <a:ext uri="{FF2B5EF4-FFF2-40B4-BE49-F238E27FC236}">
                  <a16:creationId xmlns:a16="http://schemas.microsoft.com/office/drawing/2014/main" id="{521C4B80-4D76-0A30-B910-26F5D6A523D9}"/>
                </a:ext>
              </a:extLst>
            </p:cNvPr>
            <p:cNvSpPr/>
            <p:nvPr/>
          </p:nvSpPr>
          <p:spPr>
            <a:xfrm>
              <a:off x="-1498695" y="4548948"/>
              <a:ext cx="3538148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Im Bereich 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virtueller</a:t>
              </a:r>
              <a:r>
                <a:rPr lang="de-DE" sz="900" b="1" dirty="0">
                  <a:solidFill>
                    <a:srgbClr val="333333"/>
                  </a:solidFill>
                  <a:latin typeface="Lato" panose="020F0502020204030203" pitchFamily="34" charset="0"/>
                </a:rPr>
                <a:t> 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Vertrieb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, virtueller Kundenkontakt</a:t>
              </a:r>
              <a:endParaRPr lang="de-AT" sz="9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95" name="Rechteck 194">
              <a:extLst>
                <a:ext uri="{FF2B5EF4-FFF2-40B4-BE49-F238E27FC236}">
                  <a16:creationId xmlns:a16="http://schemas.microsoft.com/office/drawing/2014/main" id="{853B473F-6A11-F821-649D-46A90A715EEC}"/>
                </a:ext>
              </a:extLst>
            </p:cNvPr>
            <p:cNvSpPr/>
            <p:nvPr/>
          </p:nvSpPr>
          <p:spPr>
            <a:xfrm>
              <a:off x="-326900" y="4826039"/>
              <a:ext cx="2366353" cy="230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r"/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Im Bereich </a:t>
              </a:r>
              <a:r>
                <a:rPr lang="de-DE" sz="900" b="1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Umgang</a:t>
              </a:r>
              <a:r>
                <a:rPr lang="de-DE" sz="900" dirty="0">
                  <a:solidFill>
                    <a:srgbClr val="333333"/>
                  </a:solidFill>
                  <a:latin typeface="Lato" panose="020F0502020204030203" pitchFamily="34" charset="0"/>
                </a:rPr>
                <a:t> mit </a:t>
              </a:r>
              <a:r>
                <a:rPr lang="de-DE" sz="900" cap="all" spc="100" dirty="0">
                  <a:solidFill>
                    <a:srgbClr val="333333"/>
                  </a:solidFill>
                  <a:latin typeface="Lato" panose="020F0502020204030203" pitchFamily="34" charset="0"/>
                </a:rPr>
                <a:t>Maschinen</a:t>
              </a:r>
              <a:endParaRPr lang="de-AT" sz="900" cap="all" spc="100" dirty="0">
                <a:solidFill>
                  <a:srgbClr val="333333"/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198" name="Rechteck 197">
            <a:extLst>
              <a:ext uri="{FF2B5EF4-FFF2-40B4-BE49-F238E27FC236}">
                <a16:creationId xmlns:a16="http://schemas.microsoft.com/office/drawing/2014/main" id="{D3798830-0527-0095-676E-B6CC297DD5CF}"/>
              </a:ext>
            </a:extLst>
          </p:cNvPr>
          <p:cNvSpPr/>
          <p:nvPr/>
        </p:nvSpPr>
        <p:spPr>
          <a:xfrm>
            <a:off x="6072839" y="2244130"/>
            <a:ext cx="848886" cy="162791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 dirty="0"/>
          </a:p>
        </p:txBody>
      </p:sp>
      <p:sp>
        <p:nvSpPr>
          <p:cNvPr id="199" name="Rechteck 198">
            <a:extLst>
              <a:ext uri="{FF2B5EF4-FFF2-40B4-BE49-F238E27FC236}">
                <a16:creationId xmlns:a16="http://schemas.microsoft.com/office/drawing/2014/main" id="{FE63B6BB-A032-139B-ABB4-3D3918D04851}"/>
              </a:ext>
            </a:extLst>
          </p:cNvPr>
          <p:cNvSpPr/>
          <p:nvPr/>
        </p:nvSpPr>
        <p:spPr>
          <a:xfrm>
            <a:off x="6921727" y="2197832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62</a:t>
            </a:r>
          </a:p>
        </p:txBody>
      </p:sp>
      <p:sp>
        <p:nvSpPr>
          <p:cNvPr id="200" name="Rechteck 199">
            <a:extLst>
              <a:ext uri="{FF2B5EF4-FFF2-40B4-BE49-F238E27FC236}">
                <a16:creationId xmlns:a16="http://schemas.microsoft.com/office/drawing/2014/main" id="{EC265143-CA75-D410-EBC5-FFC9057EF800}"/>
              </a:ext>
            </a:extLst>
          </p:cNvPr>
          <p:cNvSpPr/>
          <p:nvPr/>
        </p:nvSpPr>
        <p:spPr>
          <a:xfrm>
            <a:off x="6072839" y="2521221"/>
            <a:ext cx="807810" cy="162791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01" name="Rechteck 200">
            <a:extLst>
              <a:ext uri="{FF2B5EF4-FFF2-40B4-BE49-F238E27FC236}">
                <a16:creationId xmlns:a16="http://schemas.microsoft.com/office/drawing/2014/main" id="{D4562C17-A1C1-FF74-59A2-90028D5B5082}"/>
              </a:ext>
            </a:extLst>
          </p:cNvPr>
          <p:cNvSpPr/>
          <p:nvPr/>
        </p:nvSpPr>
        <p:spPr>
          <a:xfrm>
            <a:off x="6880648" y="2474923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59</a:t>
            </a:r>
          </a:p>
        </p:txBody>
      </p:sp>
      <p:sp>
        <p:nvSpPr>
          <p:cNvPr id="202" name="Rechteck 201">
            <a:extLst>
              <a:ext uri="{FF2B5EF4-FFF2-40B4-BE49-F238E27FC236}">
                <a16:creationId xmlns:a16="http://schemas.microsoft.com/office/drawing/2014/main" id="{F6199660-D354-FB91-2AFE-8D65C5698B2F}"/>
              </a:ext>
            </a:extLst>
          </p:cNvPr>
          <p:cNvSpPr/>
          <p:nvPr/>
        </p:nvSpPr>
        <p:spPr>
          <a:xfrm>
            <a:off x="6072839" y="2798312"/>
            <a:ext cx="711969" cy="162791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03" name="Rechteck 202">
            <a:extLst>
              <a:ext uri="{FF2B5EF4-FFF2-40B4-BE49-F238E27FC236}">
                <a16:creationId xmlns:a16="http://schemas.microsoft.com/office/drawing/2014/main" id="{E2FAA3F6-59B1-6502-3BEA-3804B72D7F1F}"/>
              </a:ext>
            </a:extLst>
          </p:cNvPr>
          <p:cNvSpPr/>
          <p:nvPr/>
        </p:nvSpPr>
        <p:spPr>
          <a:xfrm>
            <a:off x="6784810" y="2752014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52</a:t>
            </a:r>
          </a:p>
        </p:txBody>
      </p:sp>
      <p:sp>
        <p:nvSpPr>
          <p:cNvPr id="204" name="Rechteck 203">
            <a:extLst>
              <a:ext uri="{FF2B5EF4-FFF2-40B4-BE49-F238E27FC236}">
                <a16:creationId xmlns:a16="http://schemas.microsoft.com/office/drawing/2014/main" id="{713402E1-88CC-DEF6-3FCE-65339A1CF9C9}"/>
              </a:ext>
            </a:extLst>
          </p:cNvPr>
          <p:cNvSpPr/>
          <p:nvPr/>
        </p:nvSpPr>
        <p:spPr>
          <a:xfrm>
            <a:off x="6072839" y="3075403"/>
            <a:ext cx="561360" cy="1627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05" name="Rechteck 204">
            <a:extLst>
              <a:ext uri="{FF2B5EF4-FFF2-40B4-BE49-F238E27FC236}">
                <a16:creationId xmlns:a16="http://schemas.microsoft.com/office/drawing/2014/main" id="{194A65DA-56C4-731D-DA3E-664652B06C0D}"/>
              </a:ext>
            </a:extLst>
          </p:cNvPr>
          <p:cNvSpPr/>
          <p:nvPr/>
        </p:nvSpPr>
        <p:spPr>
          <a:xfrm>
            <a:off x="6634199" y="3029105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41</a:t>
            </a:r>
          </a:p>
        </p:txBody>
      </p:sp>
      <p:sp>
        <p:nvSpPr>
          <p:cNvPr id="206" name="Rechteck 205">
            <a:extLst>
              <a:ext uri="{FF2B5EF4-FFF2-40B4-BE49-F238E27FC236}">
                <a16:creationId xmlns:a16="http://schemas.microsoft.com/office/drawing/2014/main" id="{62BE7834-0C69-517C-7990-EE8C8E9D3E32}"/>
              </a:ext>
            </a:extLst>
          </p:cNvPr>
          <p:cNvSpPr/>
          <p:nvPr/>
        </p:nvSpPr>
        <p:spPr>
          <a:xfrm>
            <a:off x="6072839" y="3352494"/>
            <a:ext cx="492901" cy="1627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07" name="Rechteck 206">
            <a:extLst>
              <a:ext uri="{FF2B5EF4-FFF2-40B4-BE49-F238E27FC236}">
                <a16:creationId xmlns:a16="http://schemas.microsoft.com/office/drawing/2014/main" id="{270F72AA-2399-B45F-8CD5-4E82C2DC8055}"/>
              </a:ext>
            </a:extLst>
          </p:cNvPr>
          <p:cNvSpPr/>
          <p:nvPr/>
        </p:nvSpPr>
        <p:spPr>
          <a:xfrm>
            <a:off x="6565740" y="3306196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36</a:t>
            </a:r>
          </a:p>
        </p:txBody>
      </p:sp>
      <p:sp>
        <p:nvSpPr>
          <p:cNvPr id="208" name="Rechteck 207">
            <a:extLst>
              <a:ext uri="{FF2B5EF4-FFF2-40B4-BE49-F238E27FC236}">
                <a16:creationId xmlns:a16="http://schemas.microsoft.com/office/drawing/2014/main" id="{8D00FDFC-95AF-C92B-8482-4BA306D5CB1F}"/>
              </a:ext>
            </a:extLst>
          </p:cNvPr>
          <p:cNvSpPr/>
          <p:nvPr/>
        </p:nvSpPr>
        <p:spPr>
          <a:xfrm>
            <a:off x="6072839" y="3629585"/>
            <a:ext cx="465518" cy="16279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09" name="Rechteck 208">
            <a:extLst>
              <a:ext uri="{FF2B5EF4-FFF2-40B4-BE49-F238E27FC236}">
                <a16:creationId xmlns:a16="http://schemas.microsoft.com/office/drawing/2014/main" id="{E0FE38D5-46B2-D317-B03A-6032BB5A1DA4}"/>
              </a:ext>
            </a:extLst>
          </p:cNvPr>
          <p:cNvSpPr/>
          <p:nvPr/>
        </p:nvSpPr>
        <p:spPr>
          <a:xfrm>
            <a:off x="6538357" y="3583286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34</a:t>
            </a:r>
          </a:p>
        </p:txBody>
      </p:sp>
      <p:sp>
        <p:nvSpPr>
          <p:cNvPr id="210" name="Rechteck 209">
            <a:extLst>
              <a:ext uri="{FF2B5EF4-FFF2-40B4-BE49-F238E27FC236}">
                <a16:creationId xmlns:a16="http://schemas.microsoft.com/office/drawing/2014/main" id="{CF47CDE1-CB56-FAF7-10D5-79AEFABC612A}"/>
              </a:ext>
            </a:extLst>
          </p:cNvPr>
          <p:cNvSpPr/>
          <p:nvPr/>
        </p:nvSpPr>
        <p:spPr>
          <a:xfrm>
            <a:off x="6072839" y="3906675"/>
            <a:ext cx="410751" cy="1627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8CA7F714-A657-9ACE-6EB0-D0F619177D09}"/>
              </a:ext>
            </a:extLst>
          </p:cNvPr>
          <p:cNvSpPr/>
          <p:nvPr/>
        </p:nvSpPr>
        <p:spPr>
          <a:xfrm>
            <a:off x="6483591" y="3860377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30</a:t>
            </a:r>
          </a:p>
        </p:txBody>
      </p:sp>
      <p:sp>
        <p:nvSpPr>
          <p:cNvPr id="212" name="Rechteck 211">
            <a:extLst>
              <a:ext uri="{FF2B5EF4-FFF2-40B4-BE49-F238E27FC236}">
                <a16:creationId xmlns:a16="http://schemas.microsoft.com/office/drawing/2014/main" id="{8FAE9472-7EC4-66AD-6351-6C5C92DA1507}"/>
              </a:ext>
            </a:extLst>
          </p:cNvPr>
          <p:cNvSpPr/>
          <p:nvPr/>
        </p:nvSpPr>
        <p:spPr>
          <a:xfrm>
            <a:off x="6072839" y="4183767"/>
            <a:ext cx="410751" cy="16279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13" name="Rechteck 212">
            <a:extLst>
              <a:ext uri="{FF2B5EF4-FFF2-40B4-BE49-F238E27FC236}">
                <a16:creationId xmlns:a16="http://schemas.microsoft.com/office/drawing/2014/main" id="{6A23EB8F-8137-ABFF-1728-6466647384AC}"/>
              </a:ext>
            </a:extLst>
          </p:cNvPr>
          <p:cNvSpPr/>
          <p:nvPr/>
        </p:nvSpPr>
        <p:spPr>
          <a:xfrm>
            <a:off x="6483591" y="4137468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30</a:t>
            </a:r>
          </a:p>
        </p:txBody>
      </p:sp>
      <p:sp>
        <p:nvSpPr>
          <p:cNvPr id="214" name="Rechteck 213">
            <a:extLst>
              <a:ext uri="{FF2B5EF4-FFF2-40B4-BE49-F238E27FC236}">
                <a16:creationId xmlns:a16="http://schemas.microsoft.com/office/drawing/2014/main" id="{CF60CED2-7296-A73A-14C0-C265EAE849C7}"/>
              </a:ext>
            </a:extLst>
          </p:cNvPr>
          <p:cNvSpPr/>
          <p:nvPr/>
        </p:nvSpPr>
        <p:spPr>
          <a:xfrm>
            <a:off x="6072839" y="4460857"/>
            <a:ext cx="328601" cy="1627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15" name="Rechteck 214">
            <a:extLst>
              <a:ext uri="{FF2B5EF4-FFF2-40B4-BE49-F238E27FC236}">
                <a16:creationId xmlns:a16="http://schemas.microsoft.com/office/drawing/2014/main" id="{AB30D145-9BF4-64AA-2CF9-6A2C0EC7B378}"/>
              </a:ext>
            </a:extLst>
          </p:cNvPr>
          <p:cNvSpPr/>
          <p:nvPr/>
        </p:nvSpPr>
        <p:spPr>
          <a:xfrm>
            <a:off x="6401440" y="4414559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24</a:t>
            </a:r>
          </a:p>
        </p:txBody>
      </p:sp>
      <p:sp>
        <p:nvSpPr>
          <p:cNvPr id="216" name="Rechteck 215">
            <a:extLst>
              <a:ext uri="{FF2B5EF4-FFF2-40B4-BE49-F238E27FC236}">
                <a16:creationId xmlns:a16="http://schemas.microsoft.com/office/drawing/2014/main" id="{BA220D27-19F1-C6CD-17E2-0EF2F48D2FE9}"/>
              </a:ext>
            </a:extLst>
          </p:cNvPr>
          <p:cNvSpPr/>
          <p:nvPr/>
        </p:nvSpPr>
        <p:spPr>
          <a:xfrm>
            <a:off x="6072839" y="4737948"/>
            <a:ext cx="301217" cy="1627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17" name="Rechteck 216">
            <a:extLst>
              <a:ext uri="{FF2B5EF4-FFF2-40B4-BE49-F238E27FC236}">
                <a16:creationId xmlns:a16="http://schemas.microsoft.com/office/drawing/2014/main" id="{F35A6670-1433-E980-23DA-5004250708A7}"/>
              </a:ext>
            </a:extLst>
          </p:cNvPr>
          <p:cNvSpPr/>
          <p:nvPr/>
        </p:nvSpPr>
        <p:spPr>
          <a:xfrm>
            <a:off x="6374054" y="4691650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22</a:t>
            </a:r>
          </a:p>
        </p:txBody>
      </p:sp>
      <p:sp>
        <p:nvSpPr>
          <p:cNvPr id="218" name="Rechteck 217">
            <a:extLst>
              <a:ext uri="{FF2B5EF4-FFF2-40B4-BE49-F238E27FC236}">
                <a16:creationId xmlns:a16="http://schemas.microsoft.com/office/drawing/2014/main" id="{5AF4BC1F-6C08-55B8-EEF4-8B9F3F164A40}"/>
              </a:ext>
            </a:extLst>
          </p:cNvPr>
          <p:cNvSpPr/>
          <p:nvPr/>
        </p:nvSpPr>
        <p:spPr>
          <a:xfrm>
            <a:off x="6072839" y="5015039"/>
            <a:ext cx="260142" cy="1627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19" name="Rechteck 218">
            <a:extLst>
              <a:ext uri="{FF2B5EF4-FFF2-40B4-BE49-F238E27FC236}">
                <a16:creationId xmlns:a16="http://schemas.microsoft.com/office/drawing/2014/main" id="{8A031F31-EDE5-BD24-477C-3F8858BCEA94}"/>
              </a:ext>
            </a:extLst>
          </p:cNvPr>
          <p:cNvSpPr/>
          <p:nvPr/>
        </p:nvSpPr>
        <p:spPr>
          <a:xfrm>
            <a:off x="6332981" y="4968741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19</a:t>
            </a:r>
          </a:p>
        </p:txBody>
      </p:sp>
      <p:sp>
        <p:nvSpPr>
          <p:cNvPr id="221" name="Rechteck 220">
            <a:extLst>
              <a:ext uri="{FF2B5EF4-FFF2-40B4-BE49-F238E27FC236}">
                <a16:creationId xmlns:a16="http://schemas.microsoft.com/office/drawing/2014/main" id="{B58BFF4D-79C0-CA45-7711-1B6C5E8FCB17}"/>
              </a:ext>
            </a:extLst>
          </p:cNvPr>
          <p:cNvSpPr/>
          <p:nvPr/>
        </p:nvSpPr>
        <p:spPr>
          <a:xfrm>
            <a:off x="7208573" y="2244130"/>
            <a:ext cx="205376" cy="1627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22" name="Rechteck 221">
            <a:extLst>
              <a:ext uri="{FF2B5EF4-FFF2-40B4-BE49-F238E27FC236}">
                <a16:creationId xmlns:a16="http://schemas.microsoft.com/office/drawing/2014/main" id="{8EC7DB6C-AA9A-DF0E-9A22-30721DCEB0B1}"/>
              </a:ext>
            </a:extLst>
          </p:cNvPr>
          <p:cNvSpPr/>
          <p:nvPr/>
        </p:nvSpPr>
        <p:spPr>
          <a:xfrm>
            <a:off x="7413949" y="2197832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 dirty="0">
                <a:solidFill>
                  <a:srgbClr val="333333"/>
                </a:solidFill>
                <a:latin typeface="Lato" panose="020F0502020204030203" pitchFamily="34" charset="0"/>
              </a:rPr>
              <a:t>15</a:t>
            </a:r>
          </a:p>
        </p:txBody>
      </p:sp>
      <p:sp>
        <p:nvSpPr>
          <p:cNvPr id="223" name="Rechteck 222">
            <a:extLst>
              <a:ext uri="{FF2B5EF4-FFF2-40B4-BE49-F238E27FC236}">
                <a16:creationId xmlns:a16="http://schemas.microsoft.com/office/drawing/2014/main" id="{0B4B0608-F2F6-3D18-E26A-5569C0B05B1D}"/>
              </a:ext>
            </a:extLst>
          </p:cNvPr>
          <p:cNvSpPr/>
          <p:nvPr/>
        </p:nvSpPr>
        <p:spPr>
          <a:xfrm>
            <a:off x="7208573" y="2521221"/>
            <a:ext cx="232759" cy="1627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24" name="Rechteck 223">
            <a:extLst>
              <a:ext uri="{FF2B5EF4-FFF2-40B4-BE49-F238E27FC236}">
                <a16:creationId xmlns:a16="http://schemas.microsoft.com/office/drawing/2014/main" id="{7663973A-9B35-C7D6-BBBE-60D09F2A8B75}"/>
              </a:ext>
            </a:extLst>
          </p:cNvPr>
          <p:cNvSpPr/>
          <p:nvPr/>
        </p:nvSpPr>
        <p:spPr>
          <a:xfrm>
            <a:off x="7441332" y="2474923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17</a:t>
            </a:r>
          </a:p>
        </p:txBody>
      </p:sp>
      <p:sp>
        <p:nvSpPr>
          <p:cNvPr id="225" name="Rechteck 224">
            <a:extLst>
              <a:ext uri="{FF2B5EF4-FFF2-40B4-BE49-F238E27FC236}">
                <a16:creationId xmlns:a16="http://schemas.microsoft.com/office/drawing/2014/main" id="{9F9A4694-9F43-4B76-C7AC-7B5C4689D200}"/>
              </a:ext>
            </a:extLst>
          </p:cNvPr>
          <p:cNvSpPr/>
          <p:nvPr/>
        </p:nvSpPr>
        <p:spPr>
          <a:xfrm>
            <a:off x="7208573" y="2798312"/>
            <a:ext cx="342293" cy="1627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26" name="Rechteck 225">
            <a:extLst>
              <a:ext uri="{FF2B5EF4-FFF2-40B4-BE49-F238E27FC236}">
                <a16:creationId xmlns:a16="http://schemas.microsoft.com/office/drawing/2014/main" id="{75FE0E6D-C7A4-F471-9519-58222BEB6EAE}"/>
              </a:ext>
            </a:extLst>
          </p:cNvPr>
          <p:cNvSpPr/>
          <p:nvPr/>
        </p:nvSpPr>
        <p:spPr>
          <a:xfrm>
            <a:off x="7550867" y="2752014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25</a:t>
            </a:r>
          </a:p>
        </p:txBody>
      </p:sp>
      <p:sp>
        <p:nvSpPr>
          <p:cNvPr id="227" name="Rechteck 226">
            <a:extLst>
              <a:ext uri="{FF2B5EF4-FFF2-40B4-BE49-F238E27FC236}">
                <a16:creationId xmlns:a16="http://schemas.microsoft.com/office/drawing/2014/main" id="{D51A46CF-984D-7A0A-2DAB-D0F7596600A7}"/>
              </a:ext>
            </a:extLst>
          </p:cNvPr>
          <p:cNvSpPr/>
          <p:nvPr/>
        </p:nvSpPr>
        <p:spPr>
          <a:xfrm>
            <a:off x="7208573" y="3075403"/>
            <a:ext cx="397060" cy="162791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28" name="Rechteck 227">
            <a:extLst>
              <a:ext uri="{FF2B5EF4-FFF2-40B4-BE49-F238E27FC236}">
                <a16:creationId xmlns:a16="http://schemas.microsoft.com/office/drawing/2014/main" id="{118D642E-609F-53E2-B668-3E0C931A31D6}"/>
              </a:ext>
            </a:extLst>
          </p:cNvPr>
          <p:cNvSpPr/>
          <p:nvPr/>
        </p:nvSpPr>
        <p:spPr>
          <a:xfrm>
            <a:off x="7605633" y="3029105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29</a:t>
            </a:r>
          </a:p>
        </p:txBody>
      </p:sp>
      <p:sp>
        <p:nvSpPr>
          <p:cNvPr id="229" name="Rechteck 228">
            <a:extLst>
              <a:ext uri="{FF2B5EF4-FFF2-40B4-BE49-F238E27FC236}">
                <a16:creationId xmlns:a16="http://schemas.microsoft.com/office/drawing/2014/main" id="{3F645FF5-C4EE-C735-0437-311ECC0EFCB4}"/>
              </a:ext>
            </a:extLst>
          </p:cNvPr>
          <p:cNvSpPr/>
          <p:nvPr/>
        </p:nvSpPr>
        <p:spPr>
          <a:xfrm>
            <a:off x="7208573" y="3352494"/>
            <a:ext cx="520286" cy="162791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 dirty="0"/>
          </a:p>
        </p:txBody>
      </p:sp>
      <p:sp>
        <p:nvSpPr>
          <p:cNvPr id="230" name="Rechteck 229">
            <a:extLst>
              <a:ext uri="{FF2B5EF4-FFF2-40B4-BE49-F238E27FC236}">
                <a16:creationId xmlns:a16="http://schemas.microsoft.com/office/drawing/2014/main" id="{0F5BE821-06F1-CFB0-05DA-AF68F9D72C02}"/>
              </a:ext>
            </a:extLst>
          </p:cNvPr>
          <p:cNvSpPr/>
          <p:nvPr/>
        </p:nvSpPr>
        <p:spPr>
          <a:xfrm>
            <a:off x="7728858" y="3306196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38</a:t>
            </a:r>
          </a:p>
        </p:txBody>
      </p:sp>
      <p:sp>
        <p:nvSpPr>
          <p:cNvPr id="231" name="Rechteck 230">
            <a:extLst>
              <a:ext uri="{FF2B5EF4-FFF2-40B4-BE49-F238E27FC236}">
                <a16:creationId xmlns:a16="http://schemas.microsoft.com/office/drawing/2014/main" id="{084A0D6B-5F2B-14BC-3365-8B09D63951C1}"/>
              </a:ext>
            </a:extLst>
          </p:cNvPr>
          <p:cNvSpPr/>
          <p:nvPr/>
        </p:nvSpPr>
        <p:spPr>
          <a:xfrm>
            <a:off x="7208573" y="3629585"/>
            <a:ext cx="588744" cy="162790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32" name="Rechteck 231">
            <a:extLst>
              <a:ext uri="{FF2B5EF4-FFF2-40B4-BE49-F238E27FC236}">
                <a16:creationId xmlns:a16="http://schemas.microsoft.com/office/drawing/2014/main" id="{B613E7C7-773D-6E35-BAAD-12C1A771BCE8}"/>
              </a:ext>
            </a:extLst>
          </p:cNvPr>
          <p:cNvSpPr/>
          <p:nvPr/>
        </p:nvSpPr>
        <p:spPr>
          <a:xfrm>
            <a:off x="7797316" y="3583286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43</a:t>
            </a:r>
          </a:p>
        </p:txBody>
      </p:sp>
      <p:sp>
        <p:nvSpPr>
          <p:cNvPr id="233" name="Rechteck 232">
            <a:extLst>
              <a:ext uri="{FF2B5EF4-FFF2-40B4-BE49-F238E27FC236}">
                <a16:creationId xmlns:a16="http://schemas.microsoft.com/office/drawing/2014/main" id="{0E3E5222-3289-7637-3994-5ADC2911184E}"/>
              </a:ext>
            </a:extLst>
          </p:cNvPr>
          <p:cNvSpPr/>
          <p:nvPr/>
        </p:nvSpPr>
        <p:spPr>
          <a:xfrm>
            <a:off x="7208573" y="3906675"/>
            <a:ext cx="547669" cy="162791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34" name="Rechteck 233">
            <a:extLst>
              <a:ext uri="{FF2B5EF4-FFF2-40B4-BE49-F238E27FC236}">
                <a16:creationId xmlns:a16="http://schemas.microsoft.com/office/drawing/2014/main" id="{A8571C41-CCF7-092D-45DC-F593D3C91083}"/>
              </a:ext>
            </a:extLst>
          </p:cNvPr>
          <p:cNvSpPr/>
          <p:nvPr/>
        </p:nvSpPr>
        <p:spPr>
          <a:xfrm>
            <a:off x="7756243" y="3860377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40</a:t>
            </a:r>
          </a:p>
        </p:txBody>
      </p:sp>
      <p:sp>
        <p:nvSpPr>
          <p:cNvPr id="235" name="Rechteck 234">
            <a:extLst>
              <a:ext uri="{FF2B5EF4-FFF2-40B4-BE49-F238E27FC236}">
                <a16:creationId xmlns:a16="http://schemas.microsoft.com/office/drawing/2014/main" id="{7CA1F9DD-46DA-B265-9BA0-EF603AB1FD09}"/>
              </a:ext>
            </a:extLst>
          </p:cNvPr>
          <p:cNvSpPr/>
          <p:nvPr/>
        </p:nvSpPr>
        <p:spPr>
          <a:xfrm>
            <a:off x="7208573" y="4183767"/>
            <a:ext cx="575053" cy="162790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36" name="Rechteck 235">
            <a:extLst>
              <a:ext uri="{FF2B5EF4-FFF2-40B4-BE49-F238E27FC236}">
                <a16:creationId xmlns:a16="http://schemas.microsoft.com/office/drawing/2014/main" id="{A3D2FD77-E98D-364C-0ED5-B34D4BEC5CF5}"/>
              </a:ext>
            </a:extLst>
          </p:cNvPr>
          <p:cNvSpPr/>
          <p:nvPr/>
        </p:nvSpPr>
        <p:spPr>
          <a:xfrm>
            <a:off x="7783627" y="4137468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42</a:t>
            </a:r>
          </a:p>
        </p:txBody>
      </p:sp>
      <p:sp>
        <p:nvSpPr>
          <p:cNvPr id="237" name="Rechteck 236">
            <a:extLst>
              <a:ext uri="{FF2B5EF4-FFF2-40B4-BE49-F238E27FC236}">
                <a16:creationId xmlns:a16="http://schemas.microsoft.com/office/drawing/2014/main" id="{648DA2B0-DC39-9395-1CE3-E78498780560}"/>
              </a:ext>
            </a:extLst>
          </p:cNvPr>
          <p:cNvSpPr/>
          <p:nvPr/>
        </p:nvSpPr>
        <p:spPr>
          <a:xfrm>
            <a:off x="7208573" y="4460857"/>
            <a:ext cx="328601" cy="1627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38" name="Rechteck 237">
            <a:extLst>
              <a:ext uri="{FF2B5EF4-FFF2-40B4-BE49-F238E27FC236}">
                <a16:creationId xmlns:a16="http://schemas.microsoft.com/office/drawing/2014/main" id="{86222775-E911-0DCC-8941-A1077170F3C4}"/>
              </a:ext>
            </a:extLst>
          </p:cNvPr>
          <p:cNvSpPr/>
          <p:nvPr/>
        </p:nvSpPr>
        <p:spPr>
          <a:xfrm>
            <a:off x="7537174" y="4414559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24</a:t>
            </a:r>
          </a:p>
        </p:txBody>
      </p:sp>
      <p:sp>
        <p:nvSpPr>
          <p:cNvPr id="239" name="Rechteck 238">
            <a:extLst>
              <a:ext uri="{FF2B5EF4-FFF2-40B4-BE49-F238E27FC236}">
                <a16:creationId xmlns:a16="http://schemas.microsoft.com/office/drawing/2014/main" id="{1A5B2EA0-2B67-491E-AF34-45E67EC01E3A}"/>
              </a:ext>
            </a:extLst>
          </p:cNvPr>
          <p:cNvSpPr/>
          <p:nvPr/>
        </p:nvSpPr>
        <p:spPr>
          <a:xfrm>
            <a:off x="7208573" y="4737948"/>
            <a:ext cx="383368" cy="162791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40" name="Rechteck 239">
            <a:extLst>
              <a:ext uri="{FF2B5EF4-FFF2-40B4-BE49-F238E27FC236}">
                <a16:creationId xmlns:a16="http://schemas.microsoft.com/office/drawing/2014/main" id="{F007152B-6072-EE1B-162C-9AE915AE6461}"/>
              </a:ext>
            </a:extLst>
          </p:cNvPr>
          <p:cNvSpPr/>
          <p:nvPr/>
        </p:nvSpPr>
        <p:spPr>
          <a:xfrm>
            <a:off x="7591942" y="4691650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28</a:t>
            </a:r>
          </a:p>
        </p:txBody>
      </p:sp>
      <p:sp>
        <p:nvSpPr>
          <p:cNvPr id="241" name="Rechteck 240">
            <a:extLst>
              <a:ext uri="{FF2B5EF4-FFF2-40B4-BE49-F238E27FC236}">
                <a16:creationId xmlns:a16="http://schemas.microsoft.com/office/drawing/2014/main" id="{FB5427EA-12DA-95F9-536D-D93894C307B9}"/>
              </a:ext>
            </a:extLst>
          </p:cNvPr>
          <p:cNvSpPr/>
          <p:nvPr/>
        </p:nvSpPr>
        <p:spPr>
          <a:xfrm>
            <a:off x="7208573" y="5015039"/>
            <a:ext cx="136917" cy="1627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42" name="Rechteck 241">
            <a:extLst>
              <a:ext uri="{FF2B5EF4-FFF2-40B4-BE49-F238E27FC236}">
                <a16:creationId xmlns:a16="http://schemas.microsoft.com/office/drawing/2014/main" id="{4F5953BD-586D-8D64-6B2F-E85E9BFCD84C}"/>
              </a:ext>
            </a:extLst>
          </p:cNvPr>
          <p:cNvSpPr/>
          <p:nvPr/>
        </p:nvSpPr>
        <p:spPr>
          <a:xfrm>
            <a:off x="7345490" y="4968741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10</a:t>
            </a:r>
          </a:p>
        </p:txBody>
      </p:sp>
      <p:sp>
        <p:nvSpPr>
          <p:cNvPr id="256" name="Rechteck 255">
            <a:extLst>
              <a:ext uri="{FF2B5EF4-FFF2-40B4-BE49-F238E27FC236}">
                <a16:creationId xmlns:a16="http://schemas.microsoft.com/office/drawing/2014/main" id="{993016F1-42D2-BA6F-DD97-7AC6A75D4F88}"/>
              </a:ext>
            </a:extLst>
          </p:cNvPr>
          <p:cNvSpPr/>
          <p:nvPr/>
        </p:nvSpPr>
        <p:spPr>
          <a:xfrm>
            <a:off x="8235811" y="2244130"/>
            <a:ext cx="616128" cy="162791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57" name="Rechteck 256">
            <a:extLst>
              <a:ext uri="{FF2B5EF4-FFF2-40B4-BE49-F238E27FC236}">
                <a16:creationId xmlns:a16="http://schemas.microsoft.com/office/drawing/2014/main" id="{3E7ADBE8-9869-C763-ED88-2504073EBA2F}"/>
              </a:ext>
            </a:extLst>
          </p:cNvPr>
          <p:cNvSpPr/>
          <p:nvPr/>
        </p:nvSpPr>
        <p:spPr>
          <a:xfrm>
            <a:off x="8851937" y="2197832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45</a:t>
            </a:r>
          </a:p>
        </p:txBody>
      </p:sp>
      <p:sp>
        <p:nvSpPr>
          <p:cNvPr id="258" name="Rechteck 257">
            <a:extLst>
              <a:ext uri="{FF2B5EF4-FFF2-40B4-BE49-F238E27FC236}">
                <a16:creationId xmlns:a16="http://schemas.microsoft.com/office/drawing/2014/main" id="{98A6F5E2-10A5-818E-74B9-6446002951B1}"/>
              </a:ext>
            </a:extLst>
          </p:cNvPr>
          <p:cNvSpPr/>
          <p:nvPr/>
        </p:nvSpPr>
        <p:spPr>
          <a:xfrm>
            <a:off x="8235811" y="2521221"/>
            <a:ext cx="629819" cy="162791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59" name="Rechteck 258">
            <a:extLst>
              <a:ext uri="{FF2B5EF4-FFF2-40B4-BE49-F238E27FC236}">
                <a16:creationId xmlns:a16="http://schemas.microsoft.com/office/drawing/2014/main" id="{4D50CEBF-E391-8559-DB16-962D81791235}"/>
              </a:ext>
            </a:extLst>
          </p:cNvPr>
          <p:cNvSpPr/>
          <p:nvPr/>
        </p:nvSpPr>
        <p:spPr>
          <a:xfrm>
            <a:off x="8865629" y="2474923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46</a:t>
            </a:r>
          </a:p>
        </p:txBody>
      </p:sp>
      <p:sp>
        <p:nvSpPr>
          <p:cNvPr id="260" name="Rechteck 259">
            <a:extLst>
              <a:ext uri="{FF2B5EF4-FFF2-40B4-BE49-F238E27FC236}">
                <a16:creationId xmlns:a16="http://schemas.microsoft.com/office/drawing/2014/main" id="{C9AEB63B-BD6E-68C5-AA05-B8854229DF4C}"/>
              </a:ext>
            </a:extLst>
          </p:cNvPr>
          <p:cNvSpPr/>
          <p:nvPr/>
        </p:nvSpPr>
        <p:spPr>
          <a:xfrm>
            <a:off x="8235811" y="2798312"/>
            <a:ext cx="684586" cy="162791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61" name="Rechteck 260">
            <a:extLst>
              <a:ext uri="{FF2B5EF4-FFF2-40B4-BE49-F238E27FC236}">
                <a16:creationId xmlns:a16="http://schemas.microsoft.com/office/drawing/2014/main" id="{A5367587-B8C9-9D18-5BFC-CBB5859256DA}"/>
              </a:ext>
            </a:extLst>
          </p:cNvPr>
          <p:cNvSpPr/>
          <p:nvPr/>
        </p:nvSpPr>
        <p:spPr>
          <a:xfrm>
            <a:off x="8920395" y="2752014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50</a:t>
            </a:r>
          </a:p>
        </p:txBody>
      </p:sp>
      <p:sp>
        <p:nvSpPr>
          <p:cNvPr id="262" name="Rechteck 261">
            <a:extLst>
              <a:ext uri="{FF2B5EF4-FFF2-40B4-BE49-F238E27FC236}">
                <a16:creationId xmlns:a16="http://schemas.microsoft.com/office/drawing/2014/main" id="{125EF7D4-1EDC-B079-9A1D-280A895D4317}"/>
              </a:ext>
            </a:extLst>
          </p:cNvPr>
          <p:cNvSpPr/>
          <p:nvPr/>
        </p:nvSpPr>
        <p:spPr>
          <a:xfrm>
            <a:off x="8235811" y="3075403"/>
            <a:ext cx="355985" cy="1627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63" name="Rechteck 262">
            <a:extLst>
              <a:ext uri="{FF2B5EF4-FFF2-40B4-BE49-F238E27FC236}">
                <a16:creationId xmlns:a16="http://schemas.microsoft.com/office/drawing/2014/main" id="{04D738ED-DA7B-DCC4-AEA3-6ED60771AC10}"/>
              </a:ext>
            </a:extLst>
          </p:cNvPr>
          <p:cNvSpPr/>
          <p:nvPr/>
        </p:nvSpPr>
        <p:spPr>
          <a:xfrm>
            <a:off x="8591795" y="3029105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26</a:t>
            </a:r>
          </a:p>
        </p:txBody>
      </p:sp>
      <p:sp>
        <p:nvSpPr>
          <p:cNvPr id="264" name="Rechteck 263">
            <a:extLst>
              <a:ext uri="{FF2B5EF4-FFF2-40B4-BE49-F238E27FC236}">
                <a16:creationId xmlns:a16="http://schemas.microsoft.com/office/drawing/2014/main" id="{A4EDD1EC-373A-8710-58E7-64C07EC5A316}"/>
              </a:ext>
            </a:extLst>
          </p:cNvPr>
          <p:cNvSpPr/>
          <p:nvPr/>
        </p:nvSpPr>
        <p:spPr>
          <a:xfrm>
            <a:off x="8235811" y="3352494"/>
            <a:ext cx="273835" cy="1627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65" name="Rechteck 264">
            <a:extLst>
              <a:ext uri="{FF2B5EF4-FFF2-40B4-BE49-F238E27FC236}">
                <a16:creationId xmlns:a16="http://schemas.microsoft.com/office/drawing/2014/main" id="{5688916B-53F2-7A84-6E66-390C182B5B64}"/>
              </a:ext>
            </a:extLst>
          </p:cNvPr>
          <p:cNvSpPr/>
          <p:nvPr/>
        </p:nvSpPr>
        <p:spPr>
          <a:xfrm>
            <a:off x="8509646" y="3306196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20</a:t>
            </a:r>
          </a:p>
        </p:txBody>
      </p:sp>
      <p:sp>
        <p:nvSpPr>
          <p:cNvPr id="266" name="Rechteck 265">
            <a:extLst>
              <a:ext uri="{FF2B5EF4-FFF2-40B4-BE49-F238E27FC236}">
                <a16:creationId xmlns:a16="http://schemas.microsoft.com/office/drawing/2014/main" id="{BBF435CB-1BFB-1D23-AA0B-2E457AF1709C}"/>
              </a:ext>
            </a:extLst>
          </p:cNvPr>
          <p:cNvSpPr/>
          <p:nvPr/>
        </p:nvSpPr>
        <p:spPr>
          <a:xfrm>
            <a:off x="8235811" y="3629585"/>
            <a:ext cx="314910" cy="16279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67" name="Rechteck 266">
            <a:extLst>
              <a:ext uri="{FF2B5EF4-FFF2-40B4-BE49-F238E27FC236}">
                <a16:creationId xmlns:a16="http://schemas.microsoft.com/office/drawing/2014/main" id="{2A77D7D3-EE42-B4E4-439D-5AAF36D76A57}"/>
              </a:ext>
            </a:extLst>
          </p:cNvPr>
          <p:cNvSpPr/>
          <p:nvPr/>
        </p:nvSpPr>
        <p:spPr>
          <a:xfrm>
            <a:off x="8550722" y="3583286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23</a:t>
            </a:r>
          </a:p>
        </p:txBody>
      </p:sp>
      <p:sp>
        <p:nvSpPr>
          <p:cNvPr id="268" name="Rechteck 267">
            <a:extLst>
              <a:ext uri="{FF2B5EF4-FFF2-40B4-BE49-F238E27FC236}">
                <a16:creationId xmlns:a16="http://schemas.microsoft.com/office/drawing/2014/main" id="{BF358289-D472-0663-470C-8BB3E4C65058}"/>
              </a:ext>
            </a:extLst>
          </p:cNvPr>
          <p:cNvSpPr/>
          <p:nvPr/>
        </p:nvSpPr>
        <p:spPr>
          <a:xfrm>
            <a:off x="8235811" y="3906675"/>
            <a:ext cx="301218" cy="1627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69" name="Rechteck 268">
            <a:extLst>
              <a:ext uri="{FF2B5EF4-FFF2-40B4-BE49-F238E27FC236}">
                <a16:creationId xmlns:a16="http://schemas.microsoft.com/office/drawing/2014/main" id="{11DBE7B7-3485-800A-8336-F1764CA5B402}"/>
              </a:ext>
            </a:extLst>
          </p:cNvPr>
          <p:cNvSpPr/>
          <p:nvPr/>
        </p:nvSpPr>
        <p:spPr>
          <a:xfrm>
            <a:off x="8537029" y="3860377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22</a:t>
            </a:r>
          </a:p>
        </p:txBody>
      </p:sp>
      <p:sp>
        <p:nvSpPr>
          <p:cNvPr id="270" name="Rechteck 269">
            <a:extLst>
              <a:ext uri="{FF2B5EF4-FFF2-40B4-BE49-F238E27FC236}">
                <a16:creationId xmlns:a16="http://schemas.microsoft.com/office/drawing/2014/main" id="{02F56F9F-DCB7-EE12-AE6F-C3961D33B83A}"/>
              </a:ext>
            </a:extLst>
          </p:cNvPr>
          <p:cNvSpPr/>
          <p:nvPr/>
        </p:nvSpPr>
        <p:spPr>
          <a:xfrm>
            <a:off x="8235811" y="4183767"/>
            <a:ext cx="301218" cy="16279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71" name="Rechteck 270">
            <a:extLst>
              <a:ext uri="{FF2B5EF4-FFF2-40B4-BE49-F238E27FC236}">
                <a16:creationId xmlns:a16="http://schemas.microsoft.com/office/drawing/2014/main" id="{426DD279-029E-C81B-7EE3-C894126E7B79}"/>
              </a:ext>
            </a:extLst>
          </p:cNvPr>
          <p:cNvSpPr/>
          <p:nvPr/>
        </p:nvSpPr>
        <p:spPr>
          <a:xfrm>
            <a:off x="8537029" y="4137468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22</a:t>
            </a:r>
          </a:p>
        </p:txBody>
      </p:sp>
      <p:sp>
        <p:nvSpPr>
          <p:cNvPr id="272" name="Rechteck 271">
            <a:extLst>
              <a:ext uri="{FF2B5EF4-FFF2-40B4-BE49-F238E27FC236}">
                <a16:creationId xmlns:a16="http://schemas.microsoft.com/office/drawing/2014/main" id="{AD65244F-27D4-7301-517E-6A252351DB08}"/>
              </a:ext>
            </a:extLst>
          </p:cNvPr>
          <p:cNvSpPr/>
          <p:nvPr/>
        </p:nvSpPr>
        <p:spPr>
          <a:xfrm>
            <a:off x="8235811" y="4460857"/>
            <a:ext cx="355985" cy="1627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73" name="Rechteck 272">
            <a:extLst>
              <a:ext uri="{FF2B5EF4-FFF2-40B4-BE49-F238E27FC236}">
                <a16:creationId xmlns:a16="http://schemas.microsoft.com/office/drawing/2014/main" id="{246F8EB5-A439-9C29-09A9-604CB9DF9AB8}"/>
              </a:ext>
            </a:extLst>
          </p:cNvPr>
          <p:cNvSpPr/>
          <p:nvPr/>
        </p:nvSpPr>
        <p:spPr>
          <a:xfrm>
            <a:off x="8591795" y="4414559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26</a:t>
            </a:r>
          </a:p>
        </p:txBody>
      </p:sp>
      <p:sp>
        <p:nvSpPr>
          <p:cNvPr id="274" name="Rechteck 273">
            <a:extLst>
              <a:ext uri="{FF2B5EF4-FFF2-40B4-BE49-F238E27FC236}">
                <a16:creationId xmlns:a16="http://schemas.microsoft.com/office/drawing/2014/main" id="{C3FBBEA4-BDFB-D09F-F7BC-23C90588102D}"/>
              </a:ext>
            </a:extLst>
          </p:cNvPr>
          <p:cNvSpPr/>
          <p:nvPr/>
        </p:nvSpPr>
        <p:spPr>
          <a:xfrm>
            <a:off x="8235811" y="4737948"/>
            <a:ext cx="260143" cy="1627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75" name="Rechteck 274">
            <a:extLst>
              <a:ext uri="{FF2B5EF4-FFF2-40B4-BE49-F238E27FC236}">
                <a16:creationId xmlns:a16="http://schemas.microsoft.com/office/drawing/2014/main" id="{9F231F17-C085-BD43-DCE5-05CCF401CE28}"/>
              </a:ext>
            </a:extLst>
          </p:cNvPr>
          <p:cNvSpPr/>
          <p:nvPr/>
        </p:nvSpPr>
        <p:spPr>
          <a:xfrm>
            <a:off x="8495956" y="4691650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19</a:t>
            </a:r>
          </a:p>
        </p:txBody>
      </p:sp>
      <p:sp>
        <p:nvSpPr>
          <p:cNvPr id="276" name="Rechteck 275">
            <a:extLst>
              <a:ext uri="{FF2B5EF4-FFF2-40B4-BE49-F238E27FC236}">
                <a16:creationId xmlns:a16="http://schemas.microsoft.com/office/drawing/2014/main" id="{ED8FA329-8796-E055-2AAA-0D7DBF993AE1}"/>
              </a:ext>
            </a:extLst>
          </p:cNvPr>
          <p:cNvSpPr/>
          <p:nvPr/>
        </p:nvSpPr>
        <p:spPr>
          <a:xfrm>
            <a:off x="8235811" y="5015039"/>
            <a:ext cx="314910" cy="1627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77" name="Rechteck 276">
            <a:extLst>
              <a:ext uri="{FF2B5EF4-FFF2-40B4-BE49-F238E27FC236}">
                <a16:creationId xmlns:a16="http://schemas.microsoft.com/office/drawing/2014/main" id="{F75F037C-A42B-36CF-B937-DA731C62D4F5}"/>
              </a:ext>
            </a:extLst>
          </p:cNvPr>
          <p:cNvSpPr/>
          <p:nvPr/>
        </p:nvSpPr>
        <p:spPr>
          <a:xfrm>
            <a:off x="8550722" y="4968741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23</a:t>
            </a:r>
          </a:p>
        </p:txBody>
      </p:sp>
      <p:sp>
        <p:nvSpPr>
          <p:cNvPr id="279" name="Rechteck 278">
            <a:extLst>
              <a:ext uri="{FF2B5EF4-FFF2-40B4-BE49-F238E27FC236}">
                <a16:creationId xmlns:a16="http://schemas.microsoft.com/office/drawing/2014/main" id="{59481295-051D-D232-53B5-8031E8CA9DA8}"/>
              </a:ext>
            </a:extLst>
          </p:cNvPr>
          <p:cNvSpPr/>
          <p:nvPr/>
        </p:nvSpPr>
        <p:spPr>
          <a:xfrm>
            <a:off x="9248739" y="2244130"/>
            <a:ext cx="465519" cy="1627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80" name="Rechteck 279">
            <a:extLst>
              <a:ext uri="{FF2B5EF4-FFF2-40B4-BE49-F238E27FC236}">
                <a16:creationId xmlns:a16="http://schemas.microsoft.com/office/drawing/2014/main" id="{BFC56FF9-D246-5164-15B9-6BCBA7BAE1B0}"/>
              </a:ext>
            </a:extLst>
          </p:cNvPr>
          <p:cNvSpPr/>
          <p:nvPr/>
        </p:nvSpPr>
        <p:spPr>
          <a:xfrm>
            <a:off x="9714258" y="2197832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34</a:t>
            </a:r>
          </a:p>
        </p:txBody>
      </p:sp>
      <p:sp>
        <p:nvSpPr>
          <p:cNvPr id="281" name="Rechteck 280">
            <a:extLst>
              <a:ext uri="{FF2B5EF4-FFF2-40B4-BE49-F238E27FC236}">
                <a16:creationId xmlns:a16="http://schemas.microsoft.com/office/drawing/2014/main" id="{B6E973C7-7EF2-DE71-6748-4DF28E29FB2B}"/>
              </a:ext>
            </a:extLst>
          </p:cNvPr>
          <p:cNvSpPr/>
          <p:nvPr/>
        </p:nvSpPr>
        <p:spPr>
          <a:xfrm>
            <a:off x="9248739" y="2521221"/>
            <a:ext cx="492902" cy="1627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82" name="Rechteck 281">
            <a:extLst>
              <a:ext uri="{FF2B5EF4-FFF2-40B4-BE49-F238E27FC236}">
                <a16:creationId xmlns:a16="http://schemas.microsoft.com/office/drawing/2014/main" id="{B1EAAA25-8E05-86F1-4EE5-40BDDD4FD2A2}"/>
              </a:ext>
            </a:extLst>
          </p:cNvPr>
          <p:cNvSpPr/>
          <p:nvPr/>
        </p:nvSpPr>
        <p:spPr>
          <a:xfrm>
            <a:off x="9741641" y="2474923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36</a:t>
            </a:r>
          </a:p>
        </p:txBody>
      </p:sp>
      <p:sp>
        <p:nvSpPr>
          <p:cNvPr id="283" name="Rechteck 282">
            <a:extLst>
              <a:ext uri="{FF2B5EF4-FFF2-40B4-BE49-F238E27FC236}">
                <a16:creationId xmlns:a16="http://schemas.microsoft.com/office/drawing/2014/main" id="{3BD27E91-476D-1CE7-69A2-844FF1967049}"/>
              </a:ext>
            </a:extLst>
          </p:cNvPr>
          <p:cNvSpPr/>
          <p:nvPr/>
        </p:nvSpPr>
        <p:spPr>
          <a:xfrm>
            <a:off x="9248739" y="2798312"/>
            <a:ext cx="451827" cy="1627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84" name="Rechteck 283">
            <a:extLst>
              <a:ext uri="{FF2B5EF4-FFF2-40B4-BE49-F238E27FC236}">
                <a16:creationId xmlns:a16="http://schemas.microsoft.com/office/drawing/2014/main" id="{0E1710AD-EF35-30C0-F5E6-EA678363CEDC}"/>
              </a:ext>
            </a:extLst>
          </p:cNvPr>
          <p:cNvSpPr/>
          <p:nvPr/>
        </p:nvSpPr>
        <p:spPr>
          <a:xfrm>
            <a:off x="9700565" y="2752014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33</a:t>
            </a:r>
          </a:p>
        </p:txBody>
      </p:sp>
      <p:sp>
        <p:nvSpPr>
          <p:cNvPr id="285" name="Rechteck 284">
            <a:extLst>
              <a:ext uri="{FF2B5EF4-FFF2-40B4-BE49-F238E27FC236}">
                <a16:creationId xmlns:a16="http://schemas.microsoft.com/office/drawing/2014/main" id="{4F241194-5ED4-9A49-F8E1-0D99DDE76919}"/>
              </a:ext>
            </a:extLst>
          </p:cNvPr>
          <p:cNvSpPr/>
          <p:nvPr/>
        </p:nvSpPr>
        <p:spPr>
          <a:xfrm>
            <a:off x="9248739" y="3075403"/>
            <a:ext cx="794120" cy="162791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86" name="Rechteck 285">
            <a:extLst>
              <a:ext uri="{FF2B5EF4-FFF2-40B4-BE49-F238E27FC236}">
                <a16:creationId xmlns:a16="http://schemas.microsoft.com/office/drawing/2014/main" id="{0CD4B565-B599-6820-0154-1AA4AF29265F}"/>
              </a:ext>
            </a:extLst>
          </p:cNvPr>
          <p:cNvSpPr/>
          <p:nvPr/>
        </p:nvSpPr>
        <p:spPr>
          <a:xfrm>
            <a:off x="10042859" y="3029105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58</a:t>
            </a:r>
          </a:p>
        </p:txBody>
      </p:sp>
      <p:sp>
        <p:nvSpPr>
          <p:cNvPr id="287" name="Rechteck 286">
            <a:extLst>
              <a:ext uri="{FF2B5EF4-FFF2-40B4-BE49-F238E27FC236}">
                <a16:creationId xmlns:a16="http://schemas.microsoft.com/office/drawing/2014/main" id="{40046E4F-C2EA-CC6A-151E-477C23F1721E}"/>
              </a:ext>
            </a:extLst>
          </p:cNvPr>
          <p:cNvSpPr/>
          <p:nvPr/>
        </p:nvSpPr>
        <p:spPr>
          <a:xfrm>
            <a:off x="9248739" y="3352494"/>
            <a:ext cx="780428" cy="162791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88" name="Rechteck 287">
            <a:extLst>
              <a:ext uri="{FF2B5EF4-FFF2-40B4-BE49-F238E27FC236}">
                <a16:creationId xmlns:a16="http://schemas.microsoft.com/office/drawing/2014/main" id="{8EF738C1-A2DB-0C81-EFB8-31100CA090EC}"/>
              </a:ext>
            </a:extLst>
          </p:cNvPr>
          <p:cNvSpPr/>
          <p:nvPr/>
        </p:nvSpPr>
        <p:spPr>
          <a:xfrm>
            <a:off x="10029166" y="3306196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57</a:t>
            </a:r>
          </a:p>
        </p:txBody>
      </p:sp>
      <p:sp>
        <p:nvSpPr>
          <p:cNvPr id="289" name="Rechteck 288">
            <a:extLst>
              <a:ext uri="{FF2B5EF4-FFF2-40B4-BE49-F238E27FC236}">
                <a16:creationId xmlns:a16="http://schemas.microsoft.com/office/drawing/2014/main" id="{BF745EDA-40CE-4C31-62A3-F61751EB01B3}"/>
              </a:ext>
            </a:extLst>
          </p:cNvPr>
          <p:cNvSpPr/>
          <p:nvPr/>
        </p:nvSpPr>
        <p:spPr>
          <a:xfrm>
            <a:off x="9248739" y="3629585"/>
            <a:ext cx="725662" cy="162790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90" name="Rechteck 289">
            <a:extLst>
              <a:ext uri="{FF2B5EF4-FFF2-40B4-BE49-F238E27FC236}">
                <a16:creationId xmlns:a16="http://schemas.microsoft.com/office/drawing/2014/main" id="{4B062DFA-7BD9-6610-E00C-2974BC389424}"/>
              </a:ext>
            </a:extLst>
          </p:cNvPr>
          <p:cNvSpPr/>
          <p:nvPr/>
        </p:nvSpPr>
        <p:spPr>
          <a:xfrm>
            <a:off x="9974401" y="3583286"/>
            <a:ext cx="340936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53</a:t>
            </a:r>
          </a:p>
        </p:txBody>
      </p:sp>
      <p:sp>
        <p:nvSpPr>
          <p:cNvPr id="291" name="Rechteck 290">
            <a:extLst>
              <a:ext uri="{FF2B5EF4-FFF2-40B4-BE49-F238E27FC236}">
                <a16:creationId xmlns:a16="http://schemas.microsoft.com/office/drawing/2014/main" id="{EC470926-4B63-45DB-8808-7763177A38E5}"/>
              </a:ext>
            </a:extLst>
          </p:cNvPr>
          <p:cNvSpPr/>
          <p:nvPr/>
        </p:nvSpPr>
        <p:spPr>
          <a:xfrm>
            <a:off x="9248739" y="3906675"/>
            <a:ext cx="698278" cy="162791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92" name="Rechteck 291">
            <a:extLst>
              <a:ext uri="{FF2B5EF4-FFF2-40B4-BE49-F238E27FC236}">
                <a16:creationId xmlns:a16="http://schemas.microsoft.com/office/drawing/2014/main" id="{649ADA1A-6E3F-58F4-7D4D-E04E895E857D}"/>
              </a:ext>
            </a:extLst>
          </p:cNvPr>
          <p:cNvSpPr/>
          <p:nvPr/>
        </p:nvSpPr>
        <p:spPr>
          <a:xfrm>
            <a:off x="9947017" y="3860377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51</a:t>
            </a:r>
          </a:p>
        </p:txBody>
      </p:sp>
      <p:sp>
        <p:nvSpPr>
          <p:cNvPr id="293" name="Rechteck 292">
            <a:extLst>
              <a:ext uri="{FF2B5EF4-FFF2-40B4-BE49-F238E27FC236}">
                <a16:creationId xmlns:a16="http://schemas.microsoft.com/office/drawing/2014/main" id="{84294399-0BF2-D890-0BF2-DE9ACC17053F}"/>
              </a:ext>
            </a:extLst>
          </p:cNvPr>
          <p:cNvSpPr/>
          <p:nvPr/>
        </p:nvSpPr>
        <p:spPr>
          <a:xfrm>
            <a:off x="9248739" y="4183767"/>
            <a:ext cx="670895" cy="162790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94" name="Rechteck 293">
            <a:extLst>
              <a:ext uri="{FF2B5EF4-FFF2-40B4-BE49-F238E27FC236}">
                <a16:creationId xmlns:a16="http://schemas.microsoft.com/office/drawing/2014/main" id="{BFBF5E7B-D694-6236-8148-741D8480CE0C}"/>
              </a:ext>
            </a:extLst>
          </p:cNvPr>
          <p:cNvSpPr/>
          <p:nvPr/>
        </p:nvSpPr>
        <p:spPr>
          <a:xfrm>
            <a:off x="9919635" y="4137468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49</a:t>
            </a:r>
          </a:p>
        </p:txBody>
      </p:sp>
      <p:sp>
        <p:nvSpPr>
          <p:cNvPr id="295" name="Rechteck 294">
            <a:extLst>
              <a:ext uri="{FF2B5EF4-FFF2-40B4-BE49-F238E27FC236}">
                <a16:creationId xmlns:a16="http://schemas.microsoft.com/office/drawing/2014/main" id="{099B16A3-C9A0-2E82-E277-E3DC10E000CC}"/>
              </a:ext>
            </a:extLst>
          </p:cNvPr>
          <p:cNvSpPr/>
          <p:nvPr/>
        </p:nvSpPr>
        <p:spPr>
          <a:xfrm>
            <a:off x="9248739" y="4460857"/>
            <a:ext cx="533977" cy="162791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96" name="Rechteck 295">
            <a:extLst>
              <a:ext uri="{FF2B5EF4-FFF2-40B4-BE49-F238E27FC236}">
                <a16:creationId xmlns:a16="http://schemas.microsoft.com/office/drawing/2014/main" id="{9D8C87EF-93BF-E41F-8D19-0B31715364D3}"/>
              </a:ext>
            </a:extLst>
          </p:cNvPr>
          <p:cNvSpPr/>
          <p:nvPr/>
        </p:nvSpPr>
        <p:spPr>
          <a:xfrm>
            <a:off x="9782716" y="4414559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39</a:t>
            </a:r>
          </a:p>
        </p:txBody>
      </p:sp>
      <p:sp>
        <p:nvSpPr>
          <p:cNvPr id="297" name="Rechteck 296">
            <a:extLst>
              <a:ext uri="{FF2B5EF4-FFF2-40B4-BE49-F238E27FC236}">
                <a16:creationId xmlns:a16="http://schemas.microsoft.com/office/drawing/2014/main" id="{0B512006-08C9-32C8-7737-6FFD43F7F55C}"/>
              </a:ext>
            </a:extLst>
          </p:cNvPr>
          <p:cNvSpPr/>
          <p:nvPr/>
        </p:nvSpPr>
        <p:spPr>
          <a:xfrm>
            <a:off x="9248739" y="4737948"/>
            <a:ext cx="451827" cy="162791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298" name="Rechteck 297">
            <a:extLst>
              <a:ext uri="{FF2B5EF4-FFF2-40B4-BE49-F238E27FC236}">
                <a16:creationId xmlns:a16="http://schemas.microsoft.com/office/drawing/2014/main" id="{5BEBEF61-5DF0-0D7E-E4E4-06683AC7A34F}"/>
              </a:ext>
            </a:extLst>
          </p:cNvPr>
          <p:cNvSpPr/>
          <p:nvPr/>
        </p:nvSpPr>
        <p:spPr>
          <a:xfrm>
            <a:off x="9700565" y="4691650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33</a:t>
            </a:r>
          </a:p>
        </p:txBody>
      </p:sp>
      <p:sp>
        <p:nvSpPr>
          <p:cNvPr id="299" name="Rechteck 298">
            <a:extLst>
              <a:ext uri="{FF2B5EF4-FFF2-40B4-BE49-F238E27FC236}">
                <a16:creationId xmlns:a16="http://schemas.microsoft.com/office/drawing/2014/main" id="{ED30696F-F34C-CECD-2B0E-E6A2BE351ABD}"/>
              </a:ext>
            </a:extLst>
          </p:cNvPr>
          <p:cNvSpPr/>
          <p:nvPr/>
        </p:nvSpPr>
        <p:spPr>
          <a:xfrm>
            <a:off x="9248739" y="5015039"/>
            <a:ext cx="273835" cy="1627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900" b="1"/>
          </a:p>
        </p:txBody>
      </p:sp>
      <p:sp>
        <p:nvSpPr>
          <p:cNvPr id="300" name="Rechteck 299">
            <a:extLst>
              <a:ext uri="{FF2B5EF4-FFF2-40B4-BE49-F238E27FC236}">
                <a16:creationId xmlns:a16="http://schemas.microsoft.com/office/drawing/2014/main" id="{A8E2C4CA-5204-1576-D292-8376E3C53C33}"/>
              </a:ext>
            </a:extLst>
          </p:cNvPr>
          <p:cNvSpPr/>
          <p:nvPr/>
        </p:nvSpPr>
        <p:spPr>
          <a:xfrm>
            <a:off x="9522575" y="4968741"/>
            <a:ext cx="340935" cy="255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AT" sz="900" b="1">
                <a:solidFill>
                  <a:srgbClr val="333333"/>
                </a:solidFill>
                <a:latin typeface="Lato" panose="020F0502020204030203" pitchFamily="34" charset="0"/>
              </a:rPr>
              <a:t>20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D8CF9E6-F34C-709C-E56F-9C28B6F0912A}"/>
              </a:ext>
            </a:extLst>
          </p:cNvPr>
          <p:cNvSpPr txBox="1"/>
          <p:nvPr/>
        </p:nvSpPr>
        <p:spPr>
          <a:xfrm>
            <a:off x="9166322" y="1942393"/>
            <a:ext cx="1053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cap="all" spc="100" dirty="0"/>
              <a:t>WUNSCH NACH </a:t>
            </a:r>
          </a:p>
          <a:p>
            <a:r>
              <a:rPr lang="de-DE" sz="700" cap="all" spc="100" dirty="0"/>
              <a:t>ANGEBOT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A81B8EA-1B49-0A2F-0C56-FB7EA4B93596}"/>
              </a:ext>
            </a:extLst>
          </p:cNvPr>
          <p:cNvSpPr txBox="1"/>
          <p:nvPr/>
        </p:nvSpPr>
        <p:spPr>
          <a:xfrm>
            <a:off x="8172155" y="1942393"/>
            <a:ext cx="109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cap="all" spc="100" dirty="0"/>
              <a:t>Derzeitiges Angebot</a:t>
            </a:r>
          </a:p>
        </p:txBody>
      </p:sp>
    </p:spTree>
    <p:extLst>
      <p:ext uri="{BB962C8B-B14F-4D97-AF65-F5344CB8AC3E}">
        <p14:creationId xmlns:p14="http://schemas.microsoft.com/office/powerpoint/2010/main" val="3097412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E205807-3BC7-23A1-0BE0-E6F821E989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3904" y="3099307"/>
            <a:ext cx="7878257" cy="866775"/>
          </a:xfrm>
        </p:spPr>
        <p:txBody>
          <a:bodyPr/>
          <a:lstStyle/>
          <a:p>
            <a:r>
              <a:rPr lang="de-DE" dirty="0"/>
              <a:t>Resultierende </a:t>
            </a:r>
          </a:p>
          <a:p>
            <a:r>
              <a:rPr lang="de-DE" dirty="0"/>
              <a:t>Unterstützungsmöglichkeiten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034635-6560-87E5-3DE9-17D729966B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KAPITEL 3</a:t>
            </a:r>
          </a:p>
        </p:txBody>
      </p:sp>
    </p:spTree>
    <p:extLst>
      <p:ext uri="{BB962C8B-B14F-4D97-AF65-F5344CB8AC3E}">
        <p14:creationId xmlns:p14="http://schemas.microsoft.com/office/powerpoint/2010/main" val="2171997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nutzerdefiniert 11">
      <a:dk1>
        <a:srgbClr val="333333"/>
      </a:dk1>
      <a:lt1>
        <a:srgbClr val="FFFFFF"/>
      </a:lt1>
      <a:dk2>
        <a:srgbClr val="C00042"/>
      </a:dk2>
      <a:lt2>
        <a:srgbClr val="F3F3F3"/>
      </a:lt2>
      <a:accent1>
        <a:srgbClr val="7B9C18"/>
      </a:accent1>
      <a:accent2>
        <a:srgbClr val="D82F2F"/>
      </a:accent2>
      <a:accent3>
        <a:srgbClr val="1C949C"/>
      </a:accent3>
      <a:accent4>
        <a:srgbClr val="77BFC4"/>
      </a:accent4>
      <a:accent5>
        <a:srgbClr val="333333"/>
      </a:accent5>
      <a:accent6>
        <a:srgbClr val="70AD47"/>
      </a:accent6>
      <a:hlink>
        <a:srgbClr val="C00042"/>
      </a:hlink>
      <a:folHlink>
        <a:srgbClr val="954F72"/>
      </a:folHlink>
    </a:clrScheme>
    <a:fontScheme name="Market Master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2085</Words>
  <Application>Microsoft Office PowerPoint</Application>
  <PresentationFormat>Benutzerdefiniert</PresentationFormat>
  <Paragraphs>367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Lato</vt:lpstr>
      <vt:lpstr>Lato Black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Starmayr Birgit</dc:creator>
  <cp:lastModifiedBy>Herb, Michael</cp:lastModifiedBy>
  <cp:revision>496</cp:revision>
  <dcterms:created xsi:type="dcterms:W3CDTF">2018-12-10T13:16:35Z</dcterms:created>
  <dcterms:modified xsi:type="dcterms:W3CDTF">2023-03-17T12:37:02Z</dcterms:modified>
</cp:coreProperties>
</file>